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3"/>
  </p:notesMasterIdLst>
  <p:sldIdLst>
    <p:sldId id="256" r:id="rId2"/>
    <p:sldId id="257" r:id="rId3"/>
    <p:sldId id="291" r:id="rId4"/>
    <p:sldId id="260" r:id="rId5"/>
    <p:sldId id="259" r:id="rId6"/>
    <p:sldId id="290" r:id="rId7"/>
    <p:sldId id="261" r:id="rId8"/>
    <p:sldId id="268" r:id="rId9"/>
    <p:sldId id="277" r:id="rId10"/>
    <p:sldId id="278" r:id="rId11"/>
    <p:sldId id="271" r:id="rId12"/>
    <p:sldId id="269" r:id="rId13"/>
    <p:sldId id="275" r:id="rId14"/>
    <p:sldId id="276" r:id="rId15"/>
    <p:sldId id="272" r:id="rId16"/>
    <p:sldId id="270" r:id="rId17"/>
    <p:sldId id="273" r:id="rId18"/>
    <p:sldId id="274" r:id="rId19"/>
    <p:sldId id="279" r:id="rId20"/>
    <p:sldId id="280" r:id="rId21"/>
    <p:sldId id="281" r:id="rId22"/>
    <p:sldId id="262" r:id="rId23"/>
    <p:sldId id="282" r:id="rId24"/>
    <p:sldId id="283" r:id="rId25"/>
    <p:sldId id="284" r:id="rId26"/>
    <p:sldId id="285" r:id="rId27"/>
    <p:sldId id="263" r:id="rId28"/>
    <p:sldId id="264" r:id="rId29"/>
    <p:sldId id="265" r:id="rId30"/>
    <p:sldId id="289" r:id="rId31"/>
    <p:sldId id="266"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9180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3447" autoAdjust="0"/>
  </p:normalViewPr>
  <p:slideViewPr>
    <p:cSldViewPr snapToGrid="0">
      <p:cViewPr varScale="1">
        <p:scale>
          <a:sx n="56" d="100"/>
          <a:sy n="56" d="100"/>
        </p:scale>
        <p:origin x="1000"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diagrams/_rels/data1.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diagrams/_rels/data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svg"/><Relationship Id="rId1" Type="http://schemas.openxmlformats.org/officeDocument/2006/relationships/image" Target="../media/image14.png"/><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s>
</file>

<file path=ppt/diagrams/_rels/data3.xml.rels><?xml version="1.0" encoding="UTF-8" standalone="yes"?>
<Relationships xmlns="http://schemas.openxmlformats.org/package/2006/relationships"><Relationship Id="rId8" Type="http://schemas.openxmlformats.org/officeDocument/2006/relationships/image" Target="../media/image29.sv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svg"/><Relationship Id="rId1" Type="http://schemas.openxmlformats.org/officeDocument/2006/relationships/image" Target="../media/image22.png"/><Relationship Id="rId6" Type="http://schemas.openxmlformats.org/officeDocument/2006/relationships/image" Target="../media/image27.svg"/><Relationship Id="rId5" Type="http://schemas.openxmlformats.org/officeDocument/2006/relationships/image" Target="../media/image26.png"/><Relationship Id="rId10" Type="http://schemas.openxmlformats.org/officeDocument/2006/relationships/image" Target="../media/image31.svg"/><Relationship Id="rId4" Type="http://schemas.openxmlformats.org/officeDocument/2006/relationships/image" Target="../media/image25.svg"/><Relationship Id="rId9" Type="http://schemas.openxmlformats.org/officeDocument/2006/relationships/image" Target="../media/image30.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diagrams/_rels/drawing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svg"/><Relationship Id="rId1" Type="http://schemas.openxmlformats.org/officeDocument/2006/relationships/image" Target="../media/image14.png"/><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s>
</file>

<file path=ppt/diagrams/_rels/drawing3.xml.rels><?xml version="1.0" encoding="UTF-8" standalone="yes"?>
<Relationships xmlns="http://schemas.openxmlformats.org/package/2006/relationships"><Relationship Id="rId8" Type="http://schemas.openxmlformats.org/officeDocument/2006/relationships/image" Target="../media/image29.sv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svg"/><Relationship Id="rId1" Type="http://schemas.openxmlformats.org/officeDocument/2006/relationships/image" Target="../media/image22.png"/><Relationship Id="rId6" Type="http://schemas.openxmlformats.org/officeDocument/2006/relationships/image" Target="../media/image27.svg"/><Relationship Id="rId5" Type="http://schemas.openxmlformats.org/officeDocument/2006/relationships/image" Target="../media/image26.png"/><Relationship Id="rId10" Type="http://schemas.openxmlformats.org/officeDocument/2006/relationships/image" Target="../media/image31.svg"/><Relationship Id="rId4" Type="http://schemas.openxmlformats.org/officeDocument/2006/relationships/image" Target="../media/image25.svg"/><Relationship Id="rId9" Type="http://schemas.openxmlformats.org/officeDocument/2006/relationships/image" Target="../media/image30.png"/></Relationships>
</file>

<file path=ppt/diagrams/colors1.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BF85386-0B9C-42AE-A720-10D1AEA0C476}"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D75400C9-2E23-423B-9967-BA103A7DD371}">
      <dgm:prSet/>
      <dgm:spPr/>
      <dgm:t>
        <a:bodyPr/>
        <a:lstStyle/>
        <a:p>
          <a:r>
            <a:rPr lang="en-GB"/>
            <a:t>Knowing our data – should any NA be nulls or zeros?</a:t>
          </a:r>
          <a:endParaRPr lang="en-US"/>
        </a:p>
      </dgm:t>
    </dgm:pt>
    <dgm:pt modelId="{E8EDA435-A39D-43FA-A368-B0EDF20A8A90}" type="parTrans" cxnId="{D54B3FC3-1ACF-4C5F-BE11-24508C8C62EC}">
      <dgm:prSet/>
      <dgm:spPr/>
      <dgm:t>
        <a:bodyPr/>
        <a:lstStyle/>
        <a:p>
          <a:endParaRPr lang="en-US"/>
        </a:p>
      </dgm:t>
    </dgm:pt>
    <dgm:pt modelId="{11010BF8-1A38-4D33-A774-38BAF37E9C50}" type="sibTrans" cxnId="{D54B3FC3-1ACF-4C5F-BE11-24508C8C62EC}">
      <dgm:prSet/>
      <dgm:spPr/>
      <dgm:t>
        <a:bodyPr/>
        <a:lstStyle/>
        <a:p>
          <a:endParaRPr lang="en-US"/>
        </a:p>
      </dgm:t>
    </dgm:pt>
    <dgm:pt modelId="{606A97B9-A475-48E0-8784-4B325ACC6615}">
      <dgm:prSet/>
      <dgm:spPr/>
      <dgm:t>
        <a:bodyPr/>
        <a:lstStyle/>
        <a:p>
          <a:r>
            <a:rPr lang="en-GB" dirty="0"/>
            <a:t>Knowing the theory supporting our data – what might we expect? </a:t>
          </a:r>
          <a:endParaRPr lang="en-US" dirty="0"/>
        </a:p>
      </dgm:t>
    </dgm:pt>
    <dgm:pt modelId="{1577D5B2-AA3B-491F-BA26-33294B973759}" type="parTrans" cxnId="{2739BB01-900B-452C-B835-18F1BE0E932E}">
      <dgm:prSet/>
      <dgm:spPr/>
      <dgm:t>
        <a:bodyPr/>
        <a:lstStyle/>
        <a:p>
          <a:endParaRPr lang="en-US"/>
        </a:p>
      </dgm:t>
    </dgm:pt>
    <dgm:pt modelId="{8942EAC4-872F-4C97-9AD4-14802A1A20A1}" type="sibTrans" cxnId="{2739BB01-900B-452C-B835-18F1BE0E932E}">
      <dgm:prSet/>
      <dgm:spPr/>
      <dgm:t>
        <a:bodyPr/>
        <a:lstStyle/>
        <a:p>
          <a:endParaRPr lang="en-US"/>
        </a:p>
      </dgm:t>
    </dgm:pt>
    <dgm:pt modelId="{3D3E9410-F7EA-48B3-B3D2-70FFA949ED11}">
      <dgm:prSet/>
      <dgm:spPr/>
      <dgm:t>
        <a:bodyPr/>
        <a:lstStyle/>
        <a:p>
          <a:r>
            <a:rPr lang="en-GB" dirty="0"/>
            <a:t>Using statistical tests – Little test of missing data, logistic regressions.</a:t>
          </a:r>
          <a:endParaRPr lang="en-US" dirty="0"/>
        </a:p>
      </dgm:t>
    </dgm:pt>
    <dgm:pt modelId="{05C94EC4-ECFD-40A4-AD43-7510DCF5BAAC}" type="parTrans" cxnId="{081D5C8D-FFA0-4CC0-8B85-FC8D0D293E6D}">
      <dgm:prSet/>
      <dgm:spPr/>
      <dgm:t>
        <a:bodyPr/>
        <a:lstStyle/>
        <a:p>
          <a:endParaRPr lang="en-US"/>
        </a:p>
      </dgm:t>
    </dgm:pt>
    <dgm:pt modelId="{A8002668-E96B-4FAF-B46E-5796FD9FFE98}" type="sibTrans" cxnId="{081D5C8D-FFA0-4CC0-8B85-FC8D0D293E6D}">
      <dgm:prSet/>
      <dgm:spPr/>
      <dgm:t>
        <a:bodyPr/>
        <a:lstStyle/>
        <a:p>
          <a:endParaRPr lang="en-US"/>
        </a:p>
      </dgm:t>
    </dgm:pt>
    <dgm:pt modelId="{BB5A5004-B030-4B02-B375-5DDA669EBDD3}">
      <dgm:prSet/>
      <dgm:spPr/>
      <dgm:t>
        <a:bodyPr/>
        <a:lstStyle/>
        <a:p>
          <a:r>
            <a:rPr lang="en-GB" dirty="0"/>
            <a:t>Through exploring the data.</a:t>
          </a:r>
          <a:endParaRPr lang="en-US" dirty="0"/>
        </a:p>
      </dgm:t>
    </dgm:pt>
    <dgm:pt modelId="{10353EB8-E71D-4C1C-98EE-D6F7F5DF8989}" type="parTrans" cxnId="{0ECD9C6A-0713-42F1-9CB5-140E564A3012}">
      <dgm:prSet/>
      <dgm:spPr/>
      <dgm:t>
        <a:bodyPr/>
        <a:lstStyle/>
        <a:p>
          <a:endParaRPr lang="en-US"/>
        </a:p>
      </dgm:t>
    </dgm:pt>
    <dgm:pt modelId="{989DB2EB-19DF-432A-88E6-CEE72AFFEC9A}" type="sibTrans" cxnId="{0ECD9C6A-0713-42F1-9CB5-140E564A3012}">
      <dgm:prSet/>
      <dgm:spPr/>
      <dgm:t>
        <a:bodyPr/>
        <a:lstStyle/>
        <a:p>
          <a:endParaRPr lang="en-US"/>
        </a:p>
      </dgm:t>
    </dgm:pt>
    <dgm:pt modelId="{FA5286A0-6F2A-4A22-A6DE-62F02983BB2A}" type="pres">
      <dgm:prSet presAssocID="{0BF85386-0B9C-42AE-A720-10D1AEA0C476}" presName="root" presStyleCnt="0">
        <dgm:presLayoutVars>
          <dgm:dir/>
          <dgm:resizeHandles val="exact"/>
        </dgm:presLayoutVars>
      </dgm:prSet>
      <dgm:spPr/>
    </dgm:pt>
    <dgm:pt modelId="{9B42761C-119B-4FAC-A343-58EA17332500}" type="pres">
      <dgm:prSet presAssocID="{D75400C9-2E23-423B-9967-BA103A7DD371}" presName="compNode" presStyleCnt="0"/>
      <dgm:spPr/>
    </dgm:pt>
    <dgm:pt modelId="{8FDD27A8-6C44-4BD8-9C86-F954C6B5682E}" type="pres">
      <dgm:prSet presAssocID="{D75400C9-2E23-423B-9967-BA103A7DD371}" presName="bgRect" presStyleLbl="bgShp" presStyleIdx="0" presStyleCnt="4"/>
      <dgm:spPr/>
    </dgm:pt>
    <dgm:pt modelId="{9996C603-D257-4231-A71A-DABE834AC8A3}" type="pres">
      <dgm:prSet presAssocID="{D75400C9-2E23-423B-9967-BA103A7DD371}"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tatistics"/>
        </a:ext>
      </dgm:extLst>
    </dgm:pt>
    <dgm:pt modelId="{5FCFEA65-F082-403D-8569-FEEFD3F4EDF2}" type="pres">
      <dgm:prSet presAssocID="{D75400C9-2E23-423B-9967-BA103A7DD371}" presName="spaceRect" presStyleCnt="0"/>
      <dgm:spPr/>
    </dgm:pt>
    <dgm:pt modelId="{A5CC7E17-F60B-4B1D-9990-03BC8BA8286E}" type="pres">
      <dgm:prSet presAssocID="{D75400C9-2E23-423B-9967-BA103A7DD371}" presName="parTx" presStyleLbl="revTx" presStyleIdx="0" presStyleCnt="4">
        <dgm:presLayoutVars>
          <dgm:chMax val="0"/>
          <dgm:chPref val="0"/>
        </dgm:presLayoutVars>
      </dgm:prSet>
      <dgm:spPr/>
    </dgm:pt>
    <dgm:pt modelId="{A4E28F07-FDB6-4D92-AA3A-6110635D7041}" type="pres">
      <dgm:prSet presAssocID="{11010BF8-1A38-4D33-A774-38BAF37E9C50}" presName="sibTrans" presStyleCnt="0"/>
      <dgm:spPr/>
    </dgm:pt>
    <dgm:pt modelId="{27D97058-74BD-4A36-BCCC-7CFFDC1ADBF6}" type="pres">
      <dgm:prSet presAssocID="{606A97B9-A475-48E0-8784-4B325ACC6615}" presName="compNode" presStyleCnt="0"/>
      <dgm:spPr/>
    </dgm:pt>
    <dgm:pt modelId="{2EA4EA46-8F97-4383-A761-3CBAF1850C2F}" type="pres">
      <dgm:prSet presAssocID="{606A97B9-A475-48E0-8784-4B325ACC6615}" presName="bgRect" presStyleLbl="bgShp" presStyleIdx="1" presStyleCnt="4"/>
      <dgm:spPr/>
    </dgm:pt>
    <dgm:pt modelId="{D3BB8467-CF93-4878-A02A-6EA780C50238}" type="pres">
      <dgm:prSet presAssocID="{606A97B9-A475-48E0-8784-4B325ACC6615}"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onnections"/>
        </a:ext>
      </dgm:extLst>
    </dgm:pt>
    <dgm:pt modelId="{D8E26267-DF1B-4B3A-8276-A319FC03155C}" type="pres">
      <dgm:prSet presAssocID="{606A97B9-A475-48E0-8784-4B325ACC6615}" presName="spaceRect" presStyleCnt="0"/>
      <dgm:spPr/>
    </dgm:pt>
    <dgm:pt modelId="{B6F14C6C-D4FE-456B-ABF0-02969D5A9DFC}" type="pres">
      <dgm:prSet presAssocID="{606A97B9-A475-48E0-8784-4B325ACC6615}" presName="parTx" presStyleLbl="revTx" presStyleIdx="1" presStyleCnt="4">
        <dgm:presLayoutVars>
          <dgm:chMax val="0"/>
          <dgm:chPref val="0"/>
        </dgm:presLayoutVars>
      </dgm:prSet>
      <dgm:spPr/>
    </dgm:pt>
    <dgm:pt modelId="{074D91AF-EBA8-449C-A38E-7DF54612130C}" type="pres">
      <dgm:prSet presAssocID="{8942EAC4-872F-4C97-9AD4-14802A1A20A1}" presName="sibTrans" presStyleCnt="0"/>
      <dgm:spPr/>
    </dgm:pt>
    <dgm:pt modelId="{8232B4D6-2370-4509-ADE0-06CA2A9991D0}" type="pres">
      <dgm:prSet presAssocID="{3D3E9410-F7EA-48B3-B3D2-70FFA949ED11}" presName="compNode" presStyleCnt="0"/>
      <dgm:spPr/>
    </dgm:pt>
    <dgm:pt modelId="{A165C6CA-9B0C-4FCD-AA11-AE2A81D73DF9}" type="pres">
      <dgm:prSet presAssocID="{3D3E9410-F7EA-48B3-B3D2-70FFA949ED11}" presName="bgRect" presStyleLbl="bgShp" presStyleIdx="2" presStyleCnt="4"/>
      <dgm:spPr/>
    </dgm:pt>
    <dgm:pt modelId="{DA422805-3E26-4F21-87DF-7A6BD5EBDC02}" type="pres">
      <dgm:prSet presAssocID="{3D3E9410-F7EA-48B3-B3D2-70FFA949ED11}"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resentation with Pie Chart"/>
        </a:ext>
      </dgm:extLst>
    </dgm:pt>
    <dgm:pt modelId="{F946447E-C6FD-4F28-84A4-CEE726A88285}" type="pres">
      <dgm:prSet presAssocID="{3D3E9410-F7EA-48B3-B3D2-70FFA949ED11}" presName="spaceRect" presStyleCnt="0"/>
      <dgm:spPr/>
    </dgm:pt>
    <dgm:pt modelId="{CCFFACB7-54B7-48F7-AF0C-881336C39DEA}" type="pres">
      <dgm:prSet presAssocID="{3D3E9410-F7EA-48B3-B3D2-70FFA949ED11}" presName="parTx" presStyleLbl="revTx" presStyleIdx="2" presStyleCnt="4" custLinFactY="72329" custLinFactNeighborX="-3179" custLinFactNeighborY="100000">
        <dgm:presLayoutVars>
          <dgm:chMax val="0"/>
          <dgm:chPref val="0"/>
        </dgm:presLayoutVars>
      </dgm:prSet>
      <dgm:spPr/>
    </dgm:pt>
    <dgm:pt modelId="{4D2F037E-B884-413B-9AC6-93E7782455CF}" type="pres">
      <dgm:prSet presAssocID="{A8002668-E96B-4FAF-B46E-5796FD9FFE98}" presName="sibTrans" presStyleCnt="0"/>
      <dgm:spPr/>
    </dgm:pt>
    <dgm:pt modelId="{1C410EF4-7EBA-47E7-A563-CE1A9B53BD40}" type="pres">
      <dgm:prSet presAssocID="{BB5A5004-B030-4B02-B375-5DDA669EBDD3}" presName="compNode" presStyleCnt="0"/>
      <dgm:spPr/>
    </dgm:pt>
    <dgm:pt modelId="{12AE5C47-CF74-4A52-9CC7-DED61C570929}" type="pres">
      <dgm:prSet presAssocID="{BB5A5004-B030-4B02-B375-5DDA669EBDD3}" presName="bgRect" presStyleLbl="bgShp" presStyleIdx="3" presStyleCnt="4"/>
      <dgm:spPr/>
    </dgm:pt>
    <dgm:pt modelId="{60F1CFD0-7ECA-4F0C-95DD-82D55850CB37}" type="pres">
      <dgm:prSet presAssocID="{BB5A5004-B030-4B02-B375-5DDA669EBDD3}"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Bar chart"/>
        </a:ext>
      </dgm:extLst>
    </dgm:pt>
    <dgm:pt modelId="{E88EFD20-6437-4942-BBA9-C44059070852}" type="pres">
      <dgm:prSet presAssocID="{BB5A5004-B030-4B02-B375-5DDA669EBDD3}" presName="spaceRect" presStyleCnt="0"/>
      <dgm:spPr/>
    </dgm:pt>
    <dgm:pt modelId="{2A89B0FE-9DD0-458B-8321-0E59A95A865F}" type="pres">
      <dgm:prSet presAssocID="{BB5A5004-B030-4B02-B375-5DDA669EBDD3}" presName="parTx" presStyleLbl="revTx" presStyleIdx="3" presStyleCnt="4" custScaleY="93881" custLinFactY="-26463" custLinFactNeighborX="1158" custLinFactNeighborY="-100000">
        <dgm:presLayoutVars>
          <dgm:chMax val="0"/>
          <dgm:chPref val="0"/>
        </dgm:presLayoutVars>
      </dgm:prSet>
      <dgm:spPr/>
    </dgm:pt>
  </dgm:ptLst>
  <dgm:cxnLst>
    <dgm:cxn modelId="{2739BB01-900B-452C-B835-18F1BE0E932E}" srcId="{0BF85386-0B9C-42AE-A720-10D1AEA0C476}" destId="{606A97B9-A475-48E0-8784-4B325ACC6615}" srcOrd="1" destOrd="0" parTransId="{1577D5B2-AA3B-491F-BA26-33294B973759}" sibTransId="{8942EAC4-872F-4C97-9AD4-14802A1A20A1}"/>
    <dgm:cxn modelId="{4521080C-8DC1-4AC0-975D-DD9F99930215}" type="presOf" srcId="{606A97B9-A475-48E0-8784-4B325ACC6615}" destId="{B6F14C6C-D4FE-456B-ABF0-02969D5A9DFC}" srcOrd="0" destOrd="0" presId="urn:microsoft.com/office/officeart/2018/2/layout/IconVerticalSolidList"/>
    <dgm:cxn modelId="{0DB41328-90CF-469F-AE6D-10930A41D3E8}" type="presOf" srcId="{0BF85386-0B9C-42AE-A720-10D1AEA0C476}" destId="{FA5286A0-6F2A-4A22-A6DE-62F02983BB2A}" srcOrd="0" destOrd="0" presId="urn:microsoft.com/office/officeart/2018/2/layout/IconVerticalSolidList"/>
    <dgm:cxn modelId="{0ECD9C6A-0713-42F1-9CB5-140E564A3012}" srcId="{0BF85386-0B9C-42AE-A720-10D1AEA0C476}" destId="{BB5A5004-B030-4B02-B375-5DDA669EBDD3}" srcOrd="3" destOrd="0" parTransId="{10353EB8-E71D-4C1C-98EE-D6F7F5DF8989}" sibTransId="{989DB2EB-19DF-432A-88E6-CEE72AFFEC9A}"/>
    <dgm:cxn modelId="{0B7B357A-73DD-44D1-9FC2-E58FD974567F}" type="presOf" srcId="{BB5A5004-B030-4B02-B375-5DDA669EBDD3}" destId="{2A89B0FE-9DD0-458B-8321-0E59A95A865F}" srcOrd="0" destOrd="0" presId="urn:microsoft.com/office/officeart/2018/2/layout/IconVerticalSolidList"/>
    <dgm:cxn modelId="{081D5C8D-FFA0-4CC0-8B85-FC8D0D293E6D}" srcId="{0BF85386-0B9C-42AE-A720-10D1AEA0C476}" destId="{3D3E9410-F7EA-48B3-B3D2-70FFA949ED11}" srcOrd="2" destOrd="0" parTransId="{05C94EC4-ECFD-40A4-AD43-7510DCF5BAAC}" sibTransId="{A8002668-E96B-4FAF-B46E-5796FD9FFE98}"/>
    <dgm:cxn modelId="{9A728493-3929-4DBD-9EFF-195C670689C6}" type="presOf" srcId="{3D3E9410-F7EA-48B3-B3D2-70FFA949ED11}" destId="{CCFFACB7-54B7-48F7-AF0C-881336C39DEA}" srcOrd="0" destOrd="0" presId="urn:microsoft.com/office/officeart/2018/2/layout/IconVerticalSolidList"/>
    <dgm:cxn modelId="{D54B3FC3-1ACF-4C5F-BE11-24508C8C62EC}" srcId="{0BF85386-0B9C-42AE-A720-10D1AEA0C476}" destId="{D75400C9-2E23-423B-9967-BA103A7DD371}" srcOrd="0" destOrd="0" parTransId="{E8EDA435-A39D-43FA-A368-B0EDF20A8A90}" sibTransId="{11010BF8-1A38-4D33-A774-38BAF37E9C50}"/>
    <dgm:cxn modelId="{DFE348C5-53DD-4D49-A6F9-3AF93B73EBCD}" type="presOf" srcId="{D75400C9-2E23-423B-9967-BA103A7DD371}" destId="{A5CC7E17-F60B-4B1D-9990-03BC8BA8286E}" srcOrd="0" destOrd="0" presId="urn:microsoft.com/office/officeart/2018/2/layout/IconVerticalSolidList"/>
    <dgm:cxn modelId="{D2D4976B-72A5-4A76-A597-2168D4A0823B}" type="presParOf" srcId="{FA5286A0-6F2A-4A22-A6DE-62F02983BB2A}" destId="{9B42761C-119B-4FAC-A343-58EA17332500}" srcOrd="0" destOrd="0" presId="urn:microsoft.com/office/officeart/2018/2/layout/IconVerticalSolidList"/>
    <dgm:cxn modelId="{34AA53B2-7CFC-42E2-88FD-C28BC22FD112}" type="presParOf" srcId="{9B42761C-119B-4FAC-A343-58EA17332500}" destId="{8FDD27A8-6C44-4BD8-9C86-F954C6B5682E}" srcOrd="0" destOrd="0" presId="urn:microsoft.com/office/officeart/2018/2/layout/IconVerticalSolidList"/>
    <dgm:cxn modelId="{5DDDCF94-01EB-445B-9849-78292C731588}" type="presParOf" srcId="{9B42761C-119B-4FAC-A343-58EA17332500}" destId="{9996C603-D257-4231-A71A-DABE834AC8A3}" srcOrd="1" destOrd="0" presId="urn:microsoft.com/office/officeart/2018/2/layout/IconVerticalSolidList"/>
    <dgm:cxn modelId="{3C817778-5E79-4E91-93E2-E05C3F655D1D}" type="presParOf" srcId="{9B42761C-119B-4FAC-A343-58EA17332500}" destId="{5FCFEA65-F082-403D-8569-FEEFD3F4EDF2}" srcOrd="2" destOrd="0" presId="urn:microsoft.com/office/officeart/2018/2/layout/IconVerticalSolidList"/>
    <dgm:cxn modelId="{8B6D0ABE-9CD0-4FDD-A068-591CBC4123D9}" type="presParOf" srcId="{9B42761C-119B-4FAC-A343-58EA17332500}" destId="{A5CC7E17-F60B-4B1D-9990-03BC8BA8286E}" srcOrd="3" destOrd="0" presId="urn:microsoft.com/office/officeart/2018/2/layout/IconVerticalSolidList"/>
    <dgm:cxn modelId="{375F6375-F6A6-4B5D-BCDC-DB9A80B497F7}" type="presParOf" srcId="{FA5286A0-6F2A-4A22-A6DE-62F02983BB2A}" destId="{A4E28F07-FDB6-4D92-AA3A-6110635D7041}" srcOrd="1" destOrd="0" presId="urn:microsoft.com/office/officeart/2018/2/layout/IconVerticalSolidList"/>
    <dgm:cxn modelId="{81B4330C-8BA9-48CA-84C6-D61724A70A69}" type="presParOf" srcId="{FA5286A0-6F2A-4A22-A6DE-62F02983BB2A}" destId="{27D97058-74BD-4A36-BCCC-7CFFDC1ADBF6}" srcOrd="2" destOrd="0" presId="urn:microsoft.com/office/officeart/2018/2/layout/IconVerticalSolidList"/>
    <dgm:cxn modelId="{5AF44D2D-1379-467C-9035-53202918D1E0}" type="presParOf" srcId="{27D97058-74BD-4A36-BCCC-7CFFDC1ADBF6}" destId="{2EA4EA46-8F97-4383-A761-3CBAF1850C2F}" srcOrd="0" destOrd="0" presId="urn:microsoft.com/office/officeart/2018/2/layout/IconVerticalSolidList"/>
    <dgm:cxn modelId="{F6ACC451-77F0-489A-B4A7-1B411FB2E13F}" type="presParOf" srcId="{27D97058-74BD-4A36-BCCC-7CFFDC1ADBF6}" destId="{D3BB8467-CF93-4878-A02A-6EA780C50238}" srcOrd="1" destOrd="0" presId="urn:microsoft.com/office/officeart/2018/2/layout/IconVerticalSolidList"/>
    <dgm:cxn modelId="{C087A7E0-5386-4F79-920E-DEF727019C8F}" type="presParOf" srcId="{27D97058-74BD-4A36-BCCC-7CFFDC1ADBF6}" destId="{D8E26267-DF1B-4B3A-8276-A319FC03155C}" srcOrd="2" destOrd="0" presId="urn:microsoft.com/office/officeart/2018/2/layout/IconVerticalSolidList"/>
    <dgm:cxn modelId="{5BE530D4-90CA-4970-87C6-895A03988A13}" type="presParOf" srcId="{27D97058-74BD-4A36-BCCC-7CFFDC1ADBF6}" destId="{B6F14C6C-D4FE-456B-ABF0-02969D5A9DFC}" srcOrd="3" destOrd="0" presId="urn:microsoft.com/office/officeart/2018/2/layout/IconVerticalSolidList"/>
    <dgm:cxn modelId="{CDDC586D-BE1F-423E-90D6-12A31C958251}" type="presParOf" srcId="{FA5286A0-6F2A-4A22-A6DE-62F02983BB2A}" destId="{074D91AF-EBA8-449C-A38E-7DF54612130C}" srcOrd="3" destOrd="0" presId="urn:microsoft.com/office/officeart/2018/2/layout/IconVerticalSolidList"/>
    <dgm:cxn modelId="{578AB31D-D593-45D6-8C29-4C19337B4E07}" type="presParOf" srcId="{FA5286A0-6F2A-4A22-A6DE-62F02983BB2A}" destId="{8232B4D6-2370-4509-ADE0-06CA2A9991D0}" srcOrd="4" destOrd="0" presId="urn:microsoft.com/office/officeart/2018/2/layout/IconVerticalSolidList"/>
    <dgm:cxn modelId="{9CF5EB1E-04D5-4632-9116-C563D476AB39}" type="presParOf" srcId="{8232B4D6-2370-4509-ADE0-06CA2A9991D0}" destId="{A165C6CA-9B0C-4FCD-AA11-AE2A81D73DF9}" srcOrd="0" destOrd="0" presId="urn:microsoft.com/office/officeart/2018/2/layout/IconVerticalSolidList"/>
    <dgm:cxn modelId="{10C084DE-10C5-4E78-9E1D-B9FE06D8B1C6}" type="presParOf" srcId="{8232B4D6-2370-4509-ADE0-06CA2A9991D0}" destId="{DA422805-3E26-4F21-87DF-7A6BD5EBDC02}" srcOrd="1" destOrd="0" presId="urn:microsoft.com/office/officeart/2018/2/layout/IconVerticalSolidList"/>
    <dgm:cxn modelId="{EDDD751C-9D1F-4B96-83EB-CA798623E7B2}" type="presParOf" srcId="{8232B4D6-2370-4509-ADE0-06CA2A9991D0}" destId="{F946447E-C6FD-4F28-84A4-CEE726A88285}" srcOrd="2" destOrd="0" presId="urn:microsoft.com/office/officeart/2018/2/layout/IconVerticalSolidList"/>
    <dgm:cxn modelId="{AF3EA76E-541F-4D34-8E85-875983FE3FD0}" type="presParOf" srcId="{8232B4D6-2370-4509-ADE0-06CA2A9991D0}" destId="{CCFFACB7-54B7-48F7-AF0C-881336C39DEA}" srcOrd="3" destOrd="0" presId="urn:microsoft.com/office/officeart/2018/2/layout/IconVerticalSolidList"/>
    <dgm:cxn modelId="{D95930A8-34D2-4EB2-85AF-5B92E1BA9754}" type="presParOf" srcId="{FA5286A0-6F2A-4A22-A6DE-62F02983BB2A}" destId="{4D2F037E-B884-413B-9AC6-93E7782455CF}" srcOrd="5" destOrd="0" presId="urn:microsoft.com/office/officeart/2018/2/layout/IconVerticalSolidList"/>
    <dgm:cxn modelId="{8A8E1A13-6035-4FBF-9D87-33F38517FC1E}" type="presParOf" srcId="{FA5286A0-6F2A-4A22-A6DE-62F02983BB2A}" destId="{1C410EF4-7EBA-47E7-A563-CE1A9B53BD40}" srcOrd="6" destOrd="0" presId="urn:microsoft.com/office/officeart/2018/2/layout/IconVerticalSolidList"/>
    <dgm:cxn modelId="{4980FA8B-228A-4BA8-9717-A4670F11015C}" type="presParOf" srcId="{1C410EF4-7EBA-47E7-A563-CE1A9B53BD40}" destId="{12AE5C47-CF74-4A52-9CC7-DED61C570929}" srcOrd="0" destOrd="0" presId="urn:microsoft.com/office/officeart/2018/2/layout/IconVerticalSolidList"/>
    <dgm:cxn modelId="{1B72CCDA-7A52-4752-B25B-4C702811804B}" type="presParOf" srcId="{1C410EF4-7EBA-47E7-A563-CE1A9B53BD40}" destId="{60F1CFD0-7ECA-4F0C-95DD-82D55850CB37}" srcOrd="1" destOrd="0" presId="urn:microsoft.com/office/officeart/2018/2/layout/IconVerticalSolidList"/>
    <dgm:cxn modelId="{70E93129-E746-48FB-AC6B-CF3BFB0420FE}" type="presParOf" srcId="{1C410EF4-7EBA-47E7-A563-CE1A9B53BD40}" destId="{E88EFD20-6437-4942-BBA9-C44059070852}" srcOrd="2" destOrd="0" presId="urn:microsoft.com/office/officeart/2018/2/layout/IconVerticalSolidList"/>
    <dgm:cxn modelId="{602E3F90-010C-4DC1-A7A8-90657747B19D}" type="presParOf" srcId="{1C410EF4-7EBA-47E7-A563-CE1A9B53BD40}" destId="{2A89B0FE-9DD0-458B-8321-0E59A95A865F}"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1D73CBE-6DE8-4254-BD98-D09170C0D5F6}"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0411B378-D0B9-4818-B45F-F21CE3965282}">
      <dgm:prSet/>
      <dgm:spPr/>
      <dgm:t>
        <a:bodyPr/>
        <a:lstStyle/>
        <a:p>
          <a:pPr>
            <a:lnSpc>
              <a:spcPct val="100000"/>
            </a:lnSpc>
          </a:pPr>
          <a:r>
            <a:rPr lang="en-GB"/>
            <a:t>Missing completely at random MCAR</a:t>
          </a:r>
          <a:endParaRPr lang="en-US"/>
        </a:p>
      </dgm:t>
    </dgm:pt>
    <dgm:pt modelId="{B7173124-ECA6-4753-9D5A-CBCAB746C303}" type="parTrans" cxnId="{43ACF943-9047-4AA6-90CE-40B97C10B3D5}">
      <dgm:prSet/>
      <dgm:spPr/>
      <dgm:t>
        <a:bodyPr/>
        <a:lstStyle/>
        <a:p>
          <a:endParaRPr lang="en-US"/>
        </a:p>
      </dgm:t>
    </dgm:pt>
    <dgm:pt modelId="{4E0CA51A-9C5F-49B9-9B7B-ECB8CCEB2799}" type="sibTrans" cxnId="{43ACF943-9047-4AA6-90CE-40B97C10B3D5}">
      <dgm:prSet/>
      <dgm:spPr/>
      <dgm:t>
        <a:bodyPr/>
        <a:lstStyle/>
        <a:p>
          <a:endParaRPr lang="en-US"/>
        </a:p>
      </dgm:t>
    </dgm:pt>
    <dgm:pt modelId="{255683F0-E301-4D06-B778-4453844268E0}">
      <dgm:prSet/>
      <dgm:spPr/>
      <dgm:t>
        <a:bodyPr/>
        <a:lstStyle/>
        <a:p>
          <a:pPr>
            <a:lnSpc>
              <a:spcPct val="100000"/>
            </a:lnSpc>
          </a:pPr>
          <a:r>
            <a:rPr lang="en-GB" dirty="0"/>
            <a:t>Missingness is unrelated to the data. </a:t>
          </a:r>
          <a:endParaRPr lang="en-US" dirty="0"/>
        </a:p>
      </dgm:t>
    </dgm:pt>
    <dgm:pt modelId="{69DD0B67-F3A6-4F4B-8615-18E22602BECD}" type="parTrans" cxnId="{FBB5A28C-E4CD-445F-A177-6C1AACDEA85E}">
      <dgm:prSet/>
      <dgm:spPr/>
      <dgm:t>
        <a:bodyPr/>
        <a:lstStyle/>
        <a:p>
          <a:endParaRPr lang="en-US"/>
        </a:p>
      </dgm:t>
    </dgm:pt>
    <dgm:pt modelId="{619F17A9-5C98-4591-A14F-CF22051EDE7D}" type="sibTrans" cxnId="{FBB5A28C-E4CD-445F-A177-6C1AACDEA85E}">
      <dgm:prSet/>
      <dgm:spPr/>
      <dgm:t>
        <a:bodyPr/>
        <a:lstStyle/>
        <a:p>
          <a:endParaRPr lang="en-US"/>
        </a:p>
      </dgm:t>
    </dgm:pt>
    <dgm:pt modelId="{4FA89874-306E-4ABF-B5CF-E6ACD37D614F}">
      <dgm:prSet/>
      <dgm:spPr/>
      <dgm:t>
        <a:bodyPr/>
        <a:lstStyle/>
        <a:p>
          <a:pPr>
            <a:lnSpc>
              <a:spcPct val="100000"/>
            </a:lnSpc>
          </a:pPr>
          <a:r>
            <a:rPr lang="en-GB"/>
            <a:t>Missing at random MAR</a:t>
          </a:r>
          <a:endParaRPr lang="en-US"/>
        </a:p>
      </dgm:t>
    </dgm:pt>
    <dgm:pt modelId="{7DA66F68-551C-4C82-B634-2AAB7811AC35}" type="parTrans" cxnId="{D896A53F-C5D8-4E0F-8088-EB0EC20CB675}">
      <dgm:prSet/>
      <dgm:spPr/>
      <dgm:t>
        <a:bodyPr/>
        <a:lstStyle/>
        <a:p>
          <a:endParaRPr lang="en-US"/>
        </a:p>
      </dgm:t>
    </dgm:pt>
    <dgm:pt modelId="{0A6A1D55-5952-4CE5-9888-A3F82EAEE1EC}" type="sibTrans" cxnId="{D896A53F-C5D8-4E0F-8088-EB0EC20CB675}">
      <dgm:prSet/>
      <dgm:spPr/>
      <dgm:t>
        <a:bodyPr/>
        <a:lstStyle/>
        <a:p>
          <a:endParaRPr lang="en-US"/>
        </a:p>
      </dgm:t>
    </dgm:pt>
    <dgm:pt modelId="{1F31CF48-8990-4EF1-932B-7D63E490CB6E}">
      <dgm:prSet/>
      <dgm:spPr/>
      <dgm:t>
        <a:bodyPr/>
        <a:lstStyle/>
        <a:p>
          <a:pPr>
            <a:lnSpc>
              <a:spcPct val="100000"/>
            </a:lnSpc>
          </a:pPr>
          <a:r>
            <a:rPr lang="en-GB" dirty="0"/>
            <a:t>Missingness can be predicted.</a:t>
          </a:r>
          <a:endParaRPr lang="en-US" dirty="0"/>
        </a:p>
      </dgm:t>
    </dgm:pt>
    <dgm:pt modelId="{5A133922-FFFF-490E-9D02-6762FFEFBFBA}" type="parTrans" cxnId="{7CF2EE2D-2430-4483-B780-0265C8C3B846}">
      <dgm:prSet/>
      <dgm:spPr/>
      <dgm:t>
        <a:bodyPr/>
        <a:lstStyle/>
        <a:p>
          <a:endParaRPr lang="en-US"/>
        </a:p>
      </dgm:t>
    </dgm:pt>
    <dgm:pt modelId="{4D3ED951-861D-4CA3-9E20-449A40808EE7}" type="sibTrans" cxnId="{7CF2EE2D-2430-4483-B780-0265C8C3B846}">
      <dgm:prSet/>
      <dgm:spPr/>
      <dgm:t>
        <a:bodyPr/>
        <a:lstStyle/>
        <a:p>
          <a:endParaRPr lang="en-US"/>
        </a:p>
      </dgm:t>
    </dgm:pt>
    <dgm:pt modelId="{613F7C0A-DE9C-4A01-9E3A-76712995D09B}">
      <dgm:prSet/>
      <dgm:spPr/>
      <dgm:t>
        <a:bodyPr/>
        <a:lstStyle/>
        <a:p>
          <a:pPr>
            <a:lnSpc>
              <a:spcPct val="100000"/>
            </a:lnSpc>
          </a:pPr>
          <a:r>
            <a:rPr lang="en-GB"/>
            <a:t>Missing not at random (MNAR)</a:t>
          </a:r>
          <a:endParaRPr lang="en-US"/>
        </a:p>
      </dgm:t>
    </dgm:pt>
    <dgm:pt modelId="{D533BFC1-6F60-46DF-A083-F95BFB45574E}" type="parTrans" cxnId="{597BE77B-000B-49DE-94AD-412FFDD9594E}">
      <dgm:prSet/>
      <dgm:spPr/>
      <dgm:t>
        <a:bodyPr/>
        <a:lstStyle/>
        <a:p>
          <a:endParaRPr lang="en-US"/>
        </a:p>
      </dgm:t>
    </dgm:pt>
    <dgm:pt modelId="{77307227-1234-4CB8-A858-45CCC416963F}" type="sibTrans" cxnId="{597BE77B-000B-49DE-94AD-412FFDD9594E}">
      <dgm:prSet/>
      <dgm:spPr/>
      <dgm:t>
        <a:bodyPr/>
        <a:lstStyle/>
        <a:p>
          <a:endParaRPr lang="en-US"/>
        </a:p>
      </dgm:t>
    </dgm:pt>
    <dgm:pt modelId="{6011AD03-F21B-44C4-99EA-49BC9B418164}">
      <dgm:prSet/>
      <dgm:spPr/>
      <dgm:t>
        <a:bodyPr/>
        <a:lstStyle/>
        <a:p>
          <a:pPr>
            <a:lnSpc>
              <a:spcPct val="100000"/>
            </a:lnSpc>
          </a:pPr>
          <a:r>
            <a:rPr lang="en-GB"/>
            <a:t>The reasons of missingness are unknown to us</a:t>
          </a:r>
          <a:endParaRPr lang="en-US"/>
        </a:p>
      </dgm:t>
    </dgm:pt>
    <dgm:pt modelId="{AD7345CB-0223-425F-92B6-A57FDD10261D}" type="parTrans" cxnId="{52932713-313E-4FA7-9900-FD19161EBAB5}">
      <dgm:prSet/>
      <dgm:spPr/>
      <dgm:t>
        <a:bodyPr/>
        <a:lstStyle/>
        <a:p>
          <a:endParaRPr lang="en-US"/>
        </a:p>
      </dgm:t>
    </dgm:pt>
    <dgm:pt modelId="{D4A36A0F-4981-4664-B4E6-8CFCCBDE380F}" type="sibTrans" cxnId="{52932713-313E-4FA7-9900-FD19161EBAB5}">
      <dgm:prSet/>
      <dgm:spPr/>
      <dgm:t>
        <a:bodyPr/>
        <a:lstStyle/>
        <a:p>
          <a:endParaRPr lang="en-US"/>
        </a:p>
      </dgm:t>
    </dgm:pt>
    <dgm:pt modelId="{3C605764-17F9-464F-9C25-5C978672CE56}" type="pres">
      <dgm:prSet presAssocID="{51D73CBE-6DE8-4254-BD98-D09170C0D5F6}" presName="root" presStyleCnt="0">
        <dgm:presLayoutVars>
          <dgm:dir/>
          <dgm:resizeHandles val="exact"/>
        </dgm:presLayoutVars>
      </dgm:prSet>
      <dgm:spPr/>
    </dgm:pt>
    <dgm:pt modelId="{23AAADC7-0C10-4EB5-841F-8B6206EEE075}" type="pres">
      <dgm:prSet presAssocID="{0411B378-D0B9-4818-B45F-F21CE3965282}" presName="compNode" presStyleCnt="0"/>
      <dgm:spPr/>
    </dgm:pt>
    <dgm:pt modelId="{66E2D0C5-6DFD-4B32-9530-34FE91B8628D}" type="pres">
      <dgm:prSet presAssocID="{0411B378-D0B9-4818-B45F-F21CE3965282}" presName="bgRect" presStyleLbl="bgShp" presStyleIdx="0" presStyleCnt="3"/>
      <dgm:spPr/>
    </dgm:pt>
    <dgm:pt modelId="{F9FBCA70-8C73-455B-A563-012684785B37}" type="pres">
      <dgm:prSet presAssocID="{0411B378-D0B9-4818-B45F-F21CE3965282}"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Braille"/>
        </a:ext>
      </dgm:extLst>
    </dgm:pt>
    <dgm:pt modelId="{409C0ECD-FCFA-4226-BC4A-E7141FFE52A5}" type="pres">
      <dgm:prSet presAssocID="{0411B378-D0B9-4818-B45F-F21CE3965282}" presName="spaceRect" presStyleCnt="0"/>
      <dgm:spPr/>
    </dgm:pt>
    <dgm:pt modelId="{67605D6B-89AB-4D2C-B86F-81C67D7930EE}" type="pres">
      <dgm:prSet presAssocID="{0411B378-D0B9-4818-B45F-F21CE3965282}" presName="parTx" presStyleLbl="revTx" presStyleIdx="0" presStyleCnt="6">
        <dgm:presLayoutVars>
          <dgm:chMax val="0"/>
          <dgm:chPref val="0"/>
        </dgm:presLayoutVars>
      </dgm:prSet>
      <dgm:spPr/>
    </dgm:pt>
    <dgm:pt modelId="{2F57ADFD-9BDC-46D8-B71D-0C98A8E9160F}" type="pres">
      <dgm:prSet presAssocID="{0411B378-D0B9-4818-B45F-F21CE3965282}" presName="desTx" presStyleLbl="revTx" presStyleIdx="1" presStyleCnt="6">
        <dgm:presLayoutVars/>
      </dgm:prSet>
      <dgm:spPr/>
    </dgm:pt>
    <dgm:pt modelId="{4C53316C-BF9A-4E19-B7DE-20B3063906DD}" type="pres">
      <dgm:prSet presAssocID="{4E0CA51A-9C5F-49B9-9B7B-ECB8CCEB2799}" presName="sibTrans" presStyleCnt="0"/>
      <dgm:spPr/>
    </dgm:pt>
    <dgm:pt modelId="{EC1D0C81-CE85-4663-BBE4-3FA358AB8E35}" type="pres">
      <dgm:prSet presAssocID="{4FA89874-306E-4ABF-B5CF-E6ACD37D614F}" presName="compNode" presStyleCnt="0"/>
      <dgm:spPr/>
    </dgm:pt>
    <dgm:pt modelId="{E32E09B8-DC48-4473-824D-78CDC089D95C}" type="pres">
      <dgm:prSet presAssocID="{4FA89874-306E-4ABF-B5CF-E6ACD37D614F}" presName="bgRect" presStyleLbl="bgShp" presStyleIdx="1" presStyleCnt="3"/>
      <dgm:spPr/>
    </dgm:pt>
    <dgm:pt modelId="{081D128C-0BCC-4A5D-8250-19FF00F788F8}" type="pres">
      <dgm:prSet presAssocID="{4FA89874-306E-4ABF-B5CF-E6ACD37D614F}"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Magnifying glass with solid fill"/>
        </a:ext>
      </dgm:extLst>
    </dgm:pt>
    <dgm:pt modelId="{F98C2C1C-95C8-4D8C-903E-11EB242C78B6}" type="pres">
      <dgm:prSet presAssocID="{4FA89874-306E-4ABF-B5CF-E6ACD37D614F}" presName="spaceRect" presStyleCnt="0"/>
      <dgm:spPr/>
    </dgm:pt>
    <dgm:pt modelId="{5A6BFAFD-5FD0-4684-87F3-A93EC8B96C3A}" type="pres">
      <dgm:prSet presAssocID="{4FA89874-306E-4ABF-B5CF-E6ACD37D614F}" presName="parTx" presStyleLbl="revTx" presStyleIdx="2" presStyleCnt="6">
        <dgm:presLayoutVars>
          <dgm:chMax val="0"/>
          <dgm:chPref val="0"/>
        </dgm:presLayoutVars>
      </dgm:prSet>
      <dgm:spPr/>
    </dgm:pt>
    <dgm:pt modelId="{A1B69AC4-C39B-439E-BF66-18FBCA9FC942}" type="pres">
      <dgm:prSet presAssocID="{4FA89874-306E-4ABF-B5CF-E6ACD37D614F}" presName="desTx" presStyleLbl="revTx" presStyleIdx="3" presStyleCnt="6">
        <dgm:presLayoutVars/>
      </dgm:prSet>
      <dgm:spPr/>
    </dgm:pt>
    <dgm:pt modelId="{9FF450C1-EA7C-49B3-A85D-9403BC762312}" type="pres">
      <dgm:prSet presAssocID="{0A6A1D55-5952-4CE5-9888-A3F82EAEE1EC}" presName="sibTrans" presStyleCnt="0"/>
      <dgm:spPr/>
    </dgm:pt>
    <dgm:pt modelId="{CD83C760-A596-4EAF-BBB3-CEAE1A20F601}" type="pres">
      <dgm:prSet presAssocID="{613F7C0A-DE9C-4A01-9E3A-76712995D09B}" presName="compNode" presStyleCnt="0"/>
      <dgm:spPr/>
    </dgm:pt>
    <dgm:pt modelId="{6354A572-C3E9-436F-8E9C-1B1B6C2F074D}" type="pres">
      <dgm:prSet presAssocID="{613F7C0A-DE9C-4A01-9E3A-76712995D09B}" presName="bgRect" presStyleLbl="bgShp" presStyleIdx="2" presStyleCnt="3"/>
      <dgm:spPr/>
    </dgm:pt>
    <dgm:pt modelId="{6EF83C68-5CCB-4ADF-BD9C-88BBC0E2DB43}" type="pres">
      <dgm:prSet presAssocID="{613F7C0A-DE9C-4A01-9E3A-76712995D09B}"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Question mark"/>
        </a:ext>
      </dgm:extLst>
    </dgm:pt>
    <dgm:pt modelId="{B9790F02-1D3C-4062-BC8A-CA5458C9073C}" type="pres">
      <dgm:prSet presAssocID="{613F7C0A-DE9C-4A01-9E3A-76712995D09B}" presName="spaceRect" presStyleCnt="0"/>
      <dgm:spPr/>
    </dgm:pt>
    <dgm:pt modelId="{CF3A37CB-A4F0-4F3D-B625-A1BB24BADEEE}" type="pres">
      <dgm:prSet presAssocID="{613F7C0A-DE9C-4A01-9E3A-76712995D09B}" presName="parTx" presStyleLbl="revTx" presStyleIdx="4" presStyleCnt="6">
        <dgm:presLayoutVars>
          <dgm:chMax val="0"/>
          <dgm:chPref val="0"/>
        </dgm:presLayoutVars>
      </dgm:prSet>
      <dgm:spPr/>
    </dgm:pt>
    <dgm:pt modelId="{7CB7E5BB-883C-466E-8A74-A178E7CD9938}" type="pres">
      <dgm:prSet presAssocID="{613F7C0A-DE9C-4A01-9E3A-76712995D09B}" presName="desTx" presStyleLbl="revTx" presStyleIdx="5" presStyleCnt="6">
        <dgm:presLayoutVars/>
      </dgm:prSet>
      <dgm:spPr/>
    </dgm:pt>
  </dgm:ptLst>
  <dgm:cxnLst>
    <dgm:cxn modelId="{52932713-313E-4FA7-9900-FD19161EBAB5}" srcId="{613F7C0A-DE9C-4A01-9E3A-76712995D09B}" destId="{6011AD03-F21B-44C4-99EA-49BC9B418164}" srcOrd="0" destOrd="0" parTransId="{AD7345CB-0223-425F-92B6-A57FDD10261D}" sibTransId="{D4A36A0F-4981-4664-B4E6-8CFCCBDE380F}"/>
    <dgm:cxn modelId="{6FC63219-CBB6-49F6-A1D8-B9292D85BA27}" type="presOf" srcId="{613F7C0A-DE9C-4A01-9E3A-76712995D09B}" destId="{CF3A37CB-A4F0-4F3D-B625-A1BB24BADEEE}" srcOrd="0" destOrd="0" presId="urn:microsoft.com/office/officeart/2018/2/layout/IconVerticalSolidList"/>
    <dgm:cxn modelId="{711B1325-C1C2-4E1E-8DEF-4D6AD9030BC1}" type="presOf" srcId="{0411B378-D0B9-4818-B45F-F21CE3965282}" destId="{67605D6B-89AB-4D2C-B86F-81C67D7930EE}" srcOrd="0" destOrd="0" presId="urn:microsoft.com/office/officeart/2018/2/layout/IconVerticalSolidList"/>
    <dgm:cxn modelId="{7CF2EE2D-2430-4483-B780-0265C8C3B846}" srcId="{4FA89874-306E-4ABF-B5CF-E6ACD37D614F}" destId="{1F31CF48-8990-4EF1-932B-7D63E490CB6E}" srcOrd="0" destOrd="0" parTransId="{5A133922-FFFF-490E-9D02-6762FFEFBFBA}" sibTransId="{4D3ED951-861D-4CA3-9E20-449A40808EE7}"/>
    <dgm:cxn modelId="{D896A53F-C5D8-4E0F-8088-EB0EC20CB675}" srcId="{51D73CBE-6DE8-4254-BD98-D09170C0D5F6}" destId="{4FA89874-306E-4ABF-B5CF-E6ACD37D614F}" srcOrd="1" destOrd="0" parTransId="{7DA66F68-551C-4C82-B634-2AAB7811AC35}" sibTransId="{0A6A1D55-5952-4CE5-9888-A3F82EAEE1EC}"/>
    <dgm:cxn modelId="{43ACF943-9047-4AA6-90CE-40B97C10B3D5}" srcId="{51D73CBE-6DE8-4254-BD98-D09170C0D5F6}" destId="{0411B378-D0B9-4818-B45F-F21CE3965282}" srcOrd="0" destOrd="0" parTransId="{B7173124-ECA6-4753-9D5A-CBCAB746C303}" sibTransId="{4E0CA51A-9C5F-49B9-9B7B-ECB8CCEB2799}"/>
    <dgm:cxn modelId="{597BE77B-000B-49DE-94AD-412FFDD9594E}" srcId="{51D73CBE-6DE8-4254-BD98-D09170C0D5F6}" destId="{613F7C0A-DE9C-4A01-9E3A-76712995D09B}" srcOrd="2" destOrd="0" parTransId="{D533BFC1-6F60-46DF-A083-F95BFB45574E}" sibTransId="{77307227-1234-4CB8-A858-45CCC416963F}"/>
    <dgm:cxn modelId="{2688E58A-EE01-48C9-9D39-141BC2B12FEF}" type="presOf" srcId="{51D73CBE-6DE8-4254-BD98-D09170C0D5F6}" destId="{3C605764-17F9-464F-9C25-5C978672CE56}" srcOrd="0" destOrd="0" presId="urn:microsoft.com/office/officeart/2018/2/layout/IconVerticalSolidList"/>
    <dgm:cxn modelId="{FBB5A28C-E4CD-445F-A177-6C1AACDEA85E}" srcId="{0411B378-D0B9-4818-B45F-F21CE3965282}" destId="{255683F0-E301-4D06-B778-4453844268E0}" srcOrd="0" destOrd="0" parTransId="{69DD0B67-F3A6-4F4B-8615-18E22602BECD}" sibTransId="{619F17A9-5C98-4591-A14F-CF22051EDE7D}"/>
    <dgm:cxn modelId="{1B18138F-7387-4DA5-9F62-6F9B4449A10C}" type="presOf" srcId="{4FA89874-306E-4ABF-B5CF-E6ACD37D614F}" destId="{5A6BFAFD-5FD0-4684-87F3-A93EC8B96C3A}" srcOrd="0" destOrd="0" presId="urn:microsoft.com/office/officeart/2018/2/layout/IconVerticalSolidList"/>
    <dgm:cxn modelId="{172B1793-2CDD-43C7-8D1C-C201A0A66F63}" type="presOf" srcId="{6011AD03-F21B-44C4-99EA-49BC9B418164}" destId="{7CB7E5BB-883C-466E-8A74-A178E7CD9938}" srcOrd="0" destOrd="0" presId="urn:microsoft.com/office/officeart/2018/2/layout/IconVerticalSolidList"/>
    <dgm:cxn modelId="{1F99559B-D26A-4CEA-A7D7-189190F39B66}" type="presOf" srcId="{255683F0-E301-4D06-B778-4453844268E0}" destId="{2F57ADFD-9BDC-46D8-B71D-0C98A8E9160F}" srcOrd="0" destOrd="0" presId="urn:microsoft.com/office/officeart/2018/2/layout/IconVerticalSolidList"/>
    <dgm:cxn modelId="{F97F04B7-6B50-4A1C-A875-BF2C950455BF}" type="presOf" srcId="{1F31CF48-8990-4EF1-932B-7D63E490CB6E}" destId="{A1B69AC4-C39B-439E-BF66-18FBCA9FC942}" srcOrd="0" destOrd="0" presId="urn:microsoft.com/office/officeart/2018/2/layout/IconVerticalSolidList"/>
    <dgm:cxn modelId="{87539C13-FB8F-49FD-8F51-52A8B1117096}" type="presParOf" srcId="{3C605764-17F9-464F-9C25-5C978672CE56}" destId="{23AAADC7-0C10-4EB5-841F-8B6206EEE075}" srcOrd="0" destOrd="0" presId="urn:microsoft.com/office/officeart/2018/2/layout/IconVerticalSolidList"/>
    <dgm:cxn modelId="{94C13FE7-64C1-4A74-86D5-09AB78DC0A30}" type="presParOf" srcId="{23AAADC7-0C10-4EB5-841F-8B6206EEE075}" destId="{66E2D0C5-6DFD-4B32-9530-34FE91B8628D}" srcOrd="0" destOrd="0" presId="urn:microsoft.com/office/officeart/2018/2/layout/IconVerticalSolidList"/>
    <dgm:cxn modelId="{AC8CAFF3-523B-4241-83E2-68F1EF76FCF2}" type="presParOf" srcId="{23AAADC7-0C10-4EB5-841F-8B6206EEE075}" destId="{F9FBCA70-8C73-455B-A563-012684785B37}" srcOrd="1" destOrd="0" presId="urn:microsoft.com/office/officeart/2018/2/layout/IconVerticalSolidList"/>
    <dgm:cxn modelId="{2583873E-A4CF-43B5-88B6-A968828447AF}" type="presParOf" srcId="{23AAADC7-0C10-4EB5-841F-8B6206EEE075}" destId="{409C0ECD-FCFA-4226-BC4A-E7141FFE52A5}" srcOrd="2" destOrd="0" presId="urn:microsoft.com/office/officeart/2018/2/layout/IconVerticalSolidList"/>
    <dgm:cxn modelId="{954F2EDD-35A6-46CC-A66B-696872928421}" type="presParOf" srcId="{23AAADC7-0C10-4EB5-841F-8B6206EEE075}" destId="{67605D6B-89AB-4D2C-B86F-81C67D7930EE}" srcOrd="3" destOrd="0" presId="urn:microsoft.com/office/officeart/2018/2/layout/IconVerticalSolidList"/>
    <dgm:cxn modelId="{82374CF3-7E8C-4B3C-9C39-74ACA575D853}" type="presParOf" srcId="{23AAADC7-0C10-4EB5-841F-8B6206EEE075}" destId="{2F57ADFD-9BDC-46D8-B71D-0C98A8E9160F}" srcOrd="4" destOrd="0" presId="urn:microsoft.com/office/officeart/2018/2/layout/IconVerticalSolidList"/>
    <dgm:cxn modelId="{4B9D2BF4-9392-401A-9078-0CBB4CC1DA9A}" type="presParOf" srcId="{3C605764-17F9-464F-9C25-5C978672CE56}" destId="{4C53316C-BF9A-4E19-B7DE-20B3063906DD}" srcOrd="1" destOrd="0" presId="urn:microsoft.com/office/officeart/2018/2/layout/IconVerticalSolidList"/>
    <dgm:cxn modelId="{17CC7EB3-6A8B-491E-ACE2-3A3AC9C56ACA}" type="presParOf" srcId="{3C605764-17F9-464F-9C25-5C978672CE56}" destId="{EC1D0C81-CE85-4663-BBE4-3FA358AB8E35}" srcOrd="2" destOrd="0" presId="urn:microsoft.com/office/officeart/2018/2/layout/IconVerticalSolidList"/>
    <dgm:cxn modelId="{6554FB87-2854-4C34-9EC6-5D6D012D1154}" type="presParOf" srcId="{EC1D0C81-CE85-4663-BBE4-3FA358AB8E35}" destId="{E32E09B8-DC48-4473-824D-78CDC089D95C}" srcOrd="0" destOrd="0" presId="urn:microsoft.com/office/officeart/2018/2/layout/IconVerticalSolidList"/>
    <dgm:cxn modelId="{720C9AE1-455C-4678-8E9A-08D61D4342BF}" type="presParOf" srcId="{EC1D0C81-CE85-4663-BBE4-3FA358AB8E35}" destId="{081D128C-0BCC-4A5D-8250-19FF00F788F8}" srcOrd="1" destOrd="0" presId="urn:microsoft.com/office/officeart/2018/2/layout/IconVerticalSolidList"/>
    <dgm:cxn modelId="{EB45A1ED-9292-43F7-8FF7-A1E27980A2CD}" type="presParOf" srcId="{EC1D0C81-CE85-4663-BBE4-3FA358AB8E35}" destId="{F98C2C1C-95C8-4D8C-903E-11EB242C78B6}" srcOrd="2" destOrd="0" presId="urn:microsoft.com/office/officeart/2018/2/layout/IconVerticalSolidList"/>
    <dgm:cxn modelId="{9844F69A-B74F-435E-8B86-21F9407B1CAA}" type="presParOf" srcId="{EC1D0C81-CE85-4663-BBE4-3FA358AB8E35}" destId="{5A6BFAFD-5FD0-4684-87F3-A93EC8B96C3A}" srcOrd="3" destOrd="0" presId="urn:microsoft.com/office/officeart/2018/2/layout/IconVerticalSolidList"/>
    <dgm:cxn modelId="{A679D8E1-D5E4-456C-9BE9-759A8B322338}" type="presParOf" srcId="{EC1D0C81-CE85-4663-BBE4-3FA358AB8E35}" destId="{A1B69AC4-C39B-439E-BF66-18FBCA9FC942}" srcOrd="4" destOrd="0" presId="urn:microsoft.com/office/officeart/2018/2/layout/IconVerticalSolidList"/>
    <dgm:cxn modelId="{7C85C6A9-191E-4E82-A90D-45B909667FCD}" type="presParOf" srcId="{3C605764-17F9-464F-9C25-5C978672CE56}" destId="{9FF450C1-EA7C-49B3-A85D-9403BC762312}" srcOrd="3" destOrd="0" presId="urn:microsoft.com/office/officeart/2018/2/layout/IconVerticalSolidList"/>
    <dgm:cxn modelId="{23787CC5-700C-47A0-9B2E-ECA57A74F299}" type="presParOf" srcId="{3C605764-17F9-464F-9C25-5C978672CE56}" destId="{CD83C760-A596-4EAF-BBB3-CEAE1A20F601}" srcOrd="4" destOrd="0" presId="urn:microsoft.com/office/officeart/2018/2/layout/IconVerticalSolidList"/>
    <dgm:cxn modelId="{A7813179-A632-4B9F-8132-45AEE77BECBB}" type="presParOf" srcId="{CD83C760-A596-4EAF-BBB3-CEAE1A20F601}" destId="{6354A572-C3E9-436F-8E9C-1B1B6C2F074D}" srcOrd="0" destOrd="0" presId="urn:microsoft.com/office/officeart/2018/2/layout/IconVerticalSolidList"/>
    <dgm:cxn modelId="{5B6E0819-4F82-4DDC-A643-C70F948668E3}" type="presParOf" srcId="{CD83C760-A596-4EAF-BBB3-CEAE1A20F601}" destId="{6EF83C68-5CCB-4ADF-BD9C-88BBC0E2DB43}" srcOrd="1" destOrd="0" presId="urn:microsoft.com/office/officeart/2018/2/layout/IconVerticalSolidList"/>
    <dgm:cxn modelId="{46B6E59A-A2A6-4AF6-B0B4-DC7C42F7577E}" type="presParOf" srcId="{CD83C760-A596-4EAF-BBB3-CEAE1A20F601}" destId="{B9790F02-1D3C-4062-BC8A-CA5458C9073C}" srcOrd="2" destOrd="0" presId="urn:microsoft.com/office/officeart/2018/2/layout/IconVerticalSolidList"/>
    <dgm:cxn modelId="{5104A06A-E25B-4DB3-945F-C6D4F4B149F3}" type="presParOf" srcId="{CD83C760-A596-4EAF-BBB3-CEAE1A20F601}" destId="{CF3A37CB-A4F0-4F3D-B625-A1BB24BADEEE}" srcOrd="3" destOrd="0" presId="urn:microsoft.com/office/officeart/2018/2/layout/IconVerticalSolidList"/>
    <dgm:cxn modelId="{6C6CAF06-A7A9-4136-902F-B195AD6F5C9B}" type="presParOf" srcId="{CD83C760-A596-4EAF-BBB3-CEAE1A20F601}" destId="{7CB7E5BB-883C-466E-8A74-A178E7CD9938}" srcOrd="4"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1BD6F7B-86CD-4A3A-93DC-602E56C7C111}" type="doc">
      <dgm:prSet loTypeId="urn:microsoft.com/office/officeart/2018/5/layout/IconCircleLabelList" loCatId="icon" qsTypeId="urn:microsoft.com/office/officeart/2005/8/quickstyle/simple1" qsCatId="simple" csTypeId="urn:microsoft.com/office/officeart/2005/8/colors/accent1_2" csCatId="accent1" phldr="1"/>
      <dgm:spPr/>
      <dgm:t>
        <a:bodyPr/>
        <a:lstStyle/>
        <a:p>
          <a:endParaRPr lang="en-US"/>
        </a:p>
      </dgm:t>
    </dgm:pt>
    <dgm:pt modelId="{E7D494C7-4A3E-4B93-96D7-41859CAFF26C}">
      <dgm:prSet/>
      <dgm:spPr/>
      <dgm:t>
        <a:bodyPr/>
        <a:lstStyle/>
        <a:p>
          <a:pPr>
            <a:lnSpc>
              <a:spcPct val="100000"/>
            </a:lnSpc>
            <a:defRPr cap="all"/>
          </a:pPr>
          <a:r>
            <a:rPr lang="en-GB"/>
            <a:t>After identifying and understanding our missing data, we can decide what to do with it.</a:t>
          </a:r>
          <a:endParaRPr lang="en-US"/>
        </a:p>
      </dgm:t>
    </dgm:pt>
    <dgm:pt modelId="{C025BEE4-46F4-46E4-9C8F-49A56F2C10A5}" type="parTrans" cxnId="{CDA4A0AA-D9C0-4C87-851B-791BB1992663}">
      <dgm:prSet/>
      <dgm:spPr/>
      <dgm:t>
        <a:bodyPr/>
        <a:lstStyle/>
        <a:p>
          <a:endParaRPr lang="en-US"/>
        </a:p>
      </dgm:t>
    </dgm:pt>
    <dgm:pt modelId="{A86CC62A-52A6-4AF9-8BA9-00B6789B5608}" type="sibTrans" cxnId="{CDA4A0AA-D9C0-4C87-851B-791BB1992663}">
      <dgm:prSet/>
      <dgm:spPr/>
      <dgm:t>
        <a:bodyPr/>
        <a:lstStyle/>
        <a:p>
          <a:endParaRPr lang="en-US"/>
        </a:p>
      </dgm:t>
    </dgm:pt>
    <dgm:pt modelId="{1B5963DB-F807-4B88-A0F0-167E0DFE1D17}">
      <dgm:prSet/>
      <dgm:spPr/>
      <dgm:t>
        <a:bodyPr/>
        <a:lstStyle/>
        <a:p>
          <a:pPr>
            <a:lnSpc>
              <a:spcPct val="100000"/>
            </a:lnSpc>
            <a:defRPr cap="all"/>
          </a:pPr>
          <a:r>
            <a:rPr lang="en-GB"/>
            <a:t>For some variables, removal might be the only viable decision.</a:t>
          </a:r>
          <a:endParaRPr lang="en-US"/>
        </a:p>
      </dgm:t>
    </dgm:pt>
    <dgm:pt modelId="{DD2229CC-F2EE-4699-90B7-4A2ED3D56FA2}" type="parTrans" cxnId="{8622ECDF-838A-4630-A03C-8BF384AEE425}">
      <dgm:prSet/>
      <dgm:spPr/>
      <dgm:t>
        <a:bodyPr/>
        <a:lstStyle/>
        <a:p>
          <a:endParaRPr lang="en-US"/>
        </a:p>
      </dgm:t>
    </dgm:pt>
    <dgm:pt modelId="{136B80BE-7D8D-44E5-9624-5867686E9D83}" type="sibTrans" cxnId="{8622ECDF-838A-4630-A03C-8BF384AEE425}">
      <dgm:prSet/>
      <dgm:spPr/>
      <dgm:t>
        <a:bodyPr/>
        <a:lstStyle/>
        <a:p>
          <a:endParaRPr lang="en-US"/>
        </a:p>
      </dgm:t>
    </dgm:pt>
    <dgm:pt modelId="{6676D773-4E44-40B5-9D94-48B948CA32D1}">
      <dgm:prSet/>
      <dgm:spPr/>
      <dgm:t>
        <a:bodyPr/>
        <a:lstStyle/>
        <a:p>
          <a:pPr>
            <a:lnSpc>
              <a:spcPct val="100000"/>
            </a:lnSpc>
            <a:defRPr cap="all"/>
          </a:pPr>
          <a:r>
            <a:rPr lang="en-GB"/>
            <a:t>For others replacement might be best (i.e., NA = null = 0).</a:t>
          </a:r>
          <a:endParaRPr lang="en-US"/>
        </a:p>
      </dgm:t>
    </dgm:pt>
    <dgm:pt modelId="{12E86596-C879-45C6-B429-2946994CE861}" type="parTrans" cxnId="{1D98CF23-DB1F-4767-BCB1-79D11AD97D37}">
      <dgm:prSet/>
      <dgm:spPr/>
      <dgm:t>
        <a:bodyPr/>
        <a:lstStyle/>
        <a:p>
          <a:endParaRPr lang="en-US"/>
        </a:p>
      </dgm:t>
    </dgm:pt>
    <dgm:pt modelId="{A03D43CA-6E3C-4A1C-80D1-298507913071}" type="sibTrans" cxnId="{1D98CF23-DB1F-4767-BCB1-79D11AD97D37}">
      <dgm:prSet/>
      <dgm:spPr/>
      <dgm:t>
        <a:bodyPr/>
        <a:lstStyle/>
        <a:p>
          <a:endParaRPr lang="en-US"/>
        </a:p>
      </dgm:t>
    </dgm:pt>
    <dgm:pt modelId="{09A4295B-86A4-46F3-8E46-83A8A40ADD43}">
      <dgm:prSet/>
      <dgm:spPr/>
      <dgm:t>
        <a:bodyPr/>
        <a:lstStyle/>
        <a:p>
          <a:pPr>
            <a:lnSpc>
              <a:spcPct val="100000"/>
            </a:lnSpc>
            <a:defRPr cap="all"/>
          </a:pPr>
          <a:r>
            <a:rPr lang="en-GB"/>
            <a:t>For the variables identified as MAR or MCAR, we need to decide if we want to choose a MICE or FIML approach (recommended in current literature).</a:t>
          </a:r>
          <a:endParaRPr lang="en-US"/>
        </a:p>
      </dgm:t>
    </dgm:pt>
    <dgm:pt modelId="{1AA66C2D-D922-4065-A79A-E0A51CEC022C}" type="parTrans" cxnId="{D986AA3D-8D14-4A00-9EF9-EF8760C29B73}">
      <dgm:prSet/>
      <dgm:spPr/>
      <dgm:t>
        <a:bodyPr/>
        <a:lstStyle/>
        <a:p>
          <a:endParaRPr lang="en-US"/>
        </a:p>
      </dgm:t>
    </dgm:pt>
    <dgm:pt modelId="{AC153957-C7F4-4B43-BE5C-5447DB2E4AD5}" type="sibTrans" cxnId="{D986AA3D-8D14-4A00-9EF9-EF8760C29B73}">
      <dgm:prSet/>
      <dgm:spPr/>
      <dgm:t>
        <a:bodyPr/>
        <a:lstStyle/>
        <a:p>
          <a:endParaRPr lang="en-US"/>
        </a:p>
      </dgm:t>
    </dgm:pt>
    <dgm:pt modelId="{B04F1915-226B-4DE9-8A1D-E1AA43433E44}">
      <dgm:prSet/>
      <dgm:spPr/>
      <dgm:t>
        <a:bodyPr/>
        <a:lstStyle/>
        <a:p>
          <a:pPr>
            <a:lnSpc>
              <a:spcPct val="100000"/>
            </a:lnSpc>
            <a:defRPr cap="all"/>
          </a:pPr>
          <a:r>
            <a:rPr lang="en-GB"/>
            <a:t>Today we will focus on MICE, as it allows for flexibility with numerical, ordinal and categorical data. </a:t>
          </a:r>
          <a:endParaRPr lang="en-US"/>
        </a:p>
      </dgm:t>
    </dgm:pt>
    <dgm:pt modelId="{635272ED-60A6-432A-B12F-705FF121BC7C}" type="parTrans" cxnId="{D1D4919C-540E-4B00-925D-2E11B18DBB27}">
      <dgm:prSet/>
      <dgm:spPr/>
      <dgm:t>
        <a:bodyPr/>
        <a:lstStyle/>
        <a:p>
          <a:endParaRPr lang="en-US"/>
        </a:p>
      </dgm:t>
    </dgm:pt>
    <dgm:pt modelId="{42C39F79-FF57-48AB-A420-8420169A8F2E}" type="sibTrans" cxnId="{D1D4919C-540E-4B00-925D-2E11B18DBB27}">
      <dgm:prSet/>
      <dgm:spPr/>
      <dgm:t>
        <a:bodyPr/>
        <a:lstStyle/>
        <a:p>
          <a:endParaRPr lang="en-US"/>
        </a:p>
      </dgm:t>
    </dgm:pt>
    <dgm:pt modelId="{61F984BF-DDBE-41E5-BD75-28275664F7AA}" type="pres">
      <dgm:prSet presAssocID="{21BD6F7B-86CD-4A3A-93DC-602E56C7C111}" presName="root" presStyleCnt="0">
        <dgm:presLayoutVars>
          <dgm:dir/>
          <dgm:resizeHandles val="exact"/>
        </dgm:presLayoutVars>
      </dgm:prSet>
      <dgm:spPr/>
    </dgm:pt>
    <dgm:pt modelId="{76852E40-1F00-49E2-8FFE-9F36660B01F1}" type="pres">
      <dgm:prSet presAssocID="{E7D494C7-4A3E-4B93-96D7-41859CAFF26C}" presName="compNode" presStyleCnt="0"/>
      <dgm:spPr/>
    </dgm:pt>
    <dgm:pt modelId="{51CEB6AE-3CF6-41ED-9602-FCB2D80117A7}" type="pres">
      <dgm:prSet presAssocID="{E7D494C7-4A3E-4B93-96D7-41859CAFF26C}" presName="iconBgRect" presStyleLbl="bgShp" presStyleIdx="0" presStyleCnt="5"/>
      <dgm:spPr/>
    </dgm:pt>
    <dgm:pt modelId="{5416A8BC-7C0E-4D41-BC21-F8F5B9C1D20F}" type="pres">
      <dgm:prSet presAssocID="{E7D494C7-4A3E-4B93-96D7-41859CAFF26C}"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Maze"/>
        </a:ext>
      </dgm:extLst>
    </dgm:pt>
    <dgm:pt modelId="{87FB67EC-482A-47D5-95B1-2A1464DDA1F2}" type="pres">
      <dgm:prSet presAssocID="{E7D494C7-4A3E-4B93-96D7-41859CAFF26C}" presName="spaceRect" presStyleCnt="0"/>
      <dgm:spPr/>
    </dgm:pt>
    <dgm:pt modelId="{ABB31276-7DB1-45E8-8C37-9A5590B893EE}" type="pres">
      <dgm:prSet presAssocID="{E7D494C7-4A3E-4B93-96D7-41859CAFF26C}" presName="textRect" presStyleLbl="revTx" presStyleIdx="0" presStyleCnt="5">
        <dgm:presLayoutVars>
          <dgm:chMax val="1"/>
          <dgm:chPref val="1"/>
        </dgm:presLayoutVars>
      </dgm:prSet>
      <dgm:spPr/>
    </dgm:pt>
    <dgm:pt modelId="{2D9FE8F9-EE18-4B62-B580-80428EAE2105}" type="pres">
      <dgm:prSet presAssocID="{A86CC62A-52A6-4AF9-8BA9-00B6789B5608}" presName="sibTrans" presStyleCnt="0"/>
      <dgm:spPr/>
    </dgm:pt>
    <dgm:pt modelId="{020192A8-7C4D-42AC-A919-8E260A050BE8}" type="pres">
      <dgm:prSet presAssocID="{1B5963DB-F807-4B88-A0F0-167E0DFE1D17}" presName="compNode" presStyleCnt="0"/>
      <dgm:spPr/>
    </dgm:pt>
    <dgm:pt modelId="{FB91AE66-9208-42CD-A209-76868CE6A260}" type="pres">
      <dgm:prSet presAssocID="{1B5963DB-F807-4B88-A0F0-167E0DFE1D17}" presName="iconBgRect" presStyleLbl="bgShp" presStyleIdx="1" presStyleCnt="5"/>
      <dgm:spPr/>
    </dgm:pt>
    <dgm:pt modelId="{BCBD1BEF-439C-4FDF-A295-A16D9DF6AF0C}" type="pres">
      <dgm:prSet presAssocID="{1B5963DB-F807-4B88-A0F0-167E0DFE1D17}"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Infinity"/>
        </a:ext>
      </dgm:extLst>
    </dgm:pt>
    <dgm:pt modelId="{C46A3425-4A19-466A-B94D-16A4AB3EEFD4}" type="pres">
      <dgm:prSet presAssocID="{1B5963DB-F807-4B88-A0F0-167E0DFE1D17}" presName="spaceRect" presStyleCnt="0"/>
      <dgm:spPr/>
    </dgm:pt>
    <dgm:pt modelId="{8B805D02-F293-4C35-B070-9FB669F0A660}" type="pres">
      <dgm:prSet presAssocID="{1B5963DB-F807-4B88-A0F0-167E0DFE1D17}" presName="textRect" presStyleLbl="revTx" presStyleIdx="1" presStyleCnt="5">
        <dgm:presLayoutVars>
          <dgm:chMax val="1"/>
          <dgm:chPref val="1"/>
        </dgm:presLayoutVars>
      </dgm:prSet>
      <dgm:spPr/>
    </dgm:pt>
    <dgm:pt modelId="{F0ABEB6D-51FF-4BB9-91BA-DDA9004AE4A6}" type="pres">
      <dgm:prSet presAssocID="{136B80BE-7D8D-44E5-9624-5867686E9D83}" presName="sibTrans" presStyleCnt="0"/>
      <dgm:spPr/>
    </dgm:pt>
    <dgm:pt modelId="{02EC6BE1-5D4D-4E3C-89C5-B79AA6C681E8}" type="pres">
      <dgm:prSet presAssocID="{6676D773-4E44-40B5-9D94-48B948CA32D1}" presName="compNode" presStyleCnt="0"/>
      <dgm:spPr/>
    </dgm:pt>
    <dgm:pt modelId="{19A3E0F1-DD52-49CE-A5AA-41951B06BA30}" type="pres">
      <dgm:prSet presAssocID="{6676D773-4E44-40B5-9D94-48B948CA32D1}" presName="iconBgRect" presStyleLbl="bgShp" presStyleIdx="2" presStyleCnt="5"/>
      <dgm:spPr/>
    </dgm:pt>
    <dgm:pt modelId="{58F4F01F-323D-4273-B55D-2386E2A18B06}" type="pres">
      <dgm:prSet presAssocID="{6676D773-4E44-40B5-9D94-48B948CA32D1}"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Test tubes"/>
        </a:ext>
      </dgm:extLst>
    </dgm:pt>
    <dgm:pt modelId="{9D3E57C9-4E2D-462F-AA97-CFA1C9483821}" type="pres">
      <dgm:prSet presAssocID="{6676D773-4E44-40B5-9D94-48B948CA32D1}" presName="spaceRect" presStyleCnt="0"/>
      <dgm:spPr/>
    </dgm:pt>
    <dgm:pt modelId="{A115A3B1-AAAA-4EFF-B7E3-4BD15C9A37B5}" type="pres">
      <dgm:prSet presAssocID="{6676D773-4E44-40B5-9D94-48B948CA32D1}" presName="textRect" presStyleLbl="revTx" presStyleIdx="2" presStyleCnt="5">
        <dgm:presLayoutVars>
          <dgm:chMax val="1"/>
          <dgm:chPref val="1"/>
        </dgm:presLayoutVars>
      </dgm:prSet>
      <dgm:spPr/>
    </dgm:pt>
    <dgm:pt modelId="{2B93ECBD-BF05-4BE3-B996-1AFC1372B546}" type="pres">
      <dgm:prSet presAssocID="{A03D43CA-6E3C-4A1C-80D1-298507913071}" presName="sibTrans" presStyleCnt="0"/>
      <dgm:spPr/>
    </dgm:pt>
    <dgm:pt modelId="{A2DDA6D9-07CB-4E39-8B4E-9C5581D37D95}" type="pres">
      <dgm:prSet presAssocID="{09A4295B-86A4-46F3-8E46-83A8A40ADD43}" presName="compNode" presStyleCnt="0"/>
      <dgm:spPr/>
    </dgm:pt>
    <dgm:pt modelId="{947E5EE4-A3FD-44FE-B7CA-76C4F86FF584}" type="pres">
      <dgm:prSet presAssocID="{09A4295B-86A4-46F3-8E46-83A8A40ADD43}" presName="iconBgRect" presStyleLbl="bgShp" presStyleIdx="3" presStyleCnt="5"/>
      <dgm:spPr/>
    </dgm:pt>
    <dgm:pt modelId="{BBD106EF-395C-4225-AB6D-BA9AFFAE17A8}" type="pres">
      <dgm:prSet presAssocID="{09A4295B-86A4-46F3-8E46-83A8A40ADD43}"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Rat"/>
        </a:ext>
      </dgm:extLst>
    </dgm:pt>
    <dgm:pt modelId="{38D4441E-4E09-4DBA-B6E5-A4563BF8495A}" type="pres">
      <dgm:prSet presAssocID="{09A4295B-86A4-46F3-8E46-83A8A40ADD43}" presName="spaceRect" presStyleCnt="0"/>
      <dgm:spPr/>
    </dgm:pt>
    <dgm:pt modelId="{82B2E524-F1EE-48FF-823E-15A0978F2FC3}" type="pres">
      <dgm:prSet presAssocID="{09A4295B-86A4-46F3-8E46-83A8A40ADD43}" presName="textRect" presStyleLbl="revTx" presStyleIdx="3" presStyleCnt="5">
        <dgm:presLayoutVars>
          <dgm:chMax val="1"/>
          <dgm:chPref val="1"/>
        </dgm:presLayoutVars>
      </dgm:prSet>
      <dgm:spPr/>
    </dgm:pt>
    <dgm:pt modelId="{218B614A-0605-4B42-A3DC-6D9BC6973026}" type="pres">
      <dgm:prSet presAssocID="{AC153957-C7F4-4B43-BE5C-5447DB2E4AD5}" presName="sibTrans" presStyleCnt="0"/>
      <dgm:spPr/>
    </dgm:pt>
    <dgm:pt modelId="{920883FE-168A-4990-B114-CE42DCA78628}" type="pres">
      <dgm:prSet presAssocID="{B04F1915-226B-4DE9-8A1D-E1AA43433E44}" presName="compNode" presStyleCnt="0"/>
      <dgm:spPr/>
    </dgm:pt>
    <dgm:pt modelId="{867234EB-4C11-49F9-A610-F521A0534CF7}" type="pres">
      <dgm:prSet presAssocID="{B04F1915-226B-4DE9-8A1D-E1AA43433E44}" presName="iconBgRect" presStyleLbl="bgShp" presStyleIdx="4" presStyleCnt="5"/>
      <dgm:spPr/>
    </dgm:pt>
    <dgm:pt modelId="{71F0ECF0-7D79-463D-BD17-D94A5E3C0C12}" type="pres">
      <dgm:prSet presAssocID="{B04F1915-226B-4DE9-8A1D-E1AA43433E44}"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Table"/>
        </a:ext>
      </dgm:extLst>
    </dgm:pt>
    <dgm:pt modelId="{252B3393-4E7E-494D-A638-469BC79B154B}" type="pres">
      <dgm:prSet presAssocID="{B04F1915-226B-4DE9-8A1D-E1AA43433E44}" presName="spaceRect" presStyleCnt="0"/>
      <dgm:spPr/>
    </dgm:pt>
    <dgm:pt modelId="{CB55BE55-299D-4ACD-8C6F-A8B4722BDAE0}" type="pres">
      <dgm:prSet presAssocID="{B04F1915-226B-4DE9-8A1D-E1AA43433E44}" presName="textRect" presStyleLbl="revTx" presStyleIdx="4" presStyleCnt="5">
        <dgm:presLayoutVars>
          <dgm:chMax val="1"/>
          <dgm:chPref val="1"/>
        </dgm:presLayoutVars>
      </dgm:prSet>
      <dgm:spPr/>
    </dgm:pt>
  </dgm:ptLst>
  <dgm:cxnLst>
    <dgm:cxn modelId="{92A95210-0B49-42C0-8108-BA4C5F06242F}" type="presOf" srcId="{E7D494C7-4A3E-4B93-96D7-41859CAFF26C}" destId="{ABB31276-7DB1-45E8-8C37-9A5590B893EE}" srcOrd="0" destOrd="0" presId="urn:microsoft.com/office/officeart/2018/5/layout/IconCircleLabelList"/>
    <dgm:cxn modelId="{1D98CF23-DB1F-4767-BCB1-79D11AD97D37}" srcId="{21BD6F7B-86CD-4A3A-93DC-602E56C7C111}" destId="{6676D773-4E44-40B5-9D94-48B948CA32D1}" srcOrd="2" destOrd="0" parTransId="{12E86596-C879-45C6-B429-2946994CE861}" sibTransId="{A03D43CA-6E3C-4A1C-80D1-298507913071}"/>
    <dgm:cxn modelId="{65C45227-E446-4A37-971F-D4A4AD1F924B}" type="presOf" srcId="{1B5963DB-F807-4B88-A0F0-167E0DFE1D17}" destId="{8B805D02-F293-4C35-B070-9FB669F0A660}" srcOrd="0" destOrd="0" presId="urn:microsoft.com/office/officeart/2018/5/layout/IconCircleLabelList"/>
    <dgm:cxn modelId="{D986AA3D-8D14-4A00-9EF9-EF8760C29B73}" srcId="{21BD6F7B-86CD-4A3A-93DC-602E56C7C111}" destId="{09A4295B-86A4-46F3-8E46-83A8A40ADD43}" srcOrd="3" destOrd="0" parTransId="{1AA66C2D-D922-4065-A79A-E0A51CEC022C}" sibTransId="{AC153957-C7F4-4B43-BE5C-5447DB2E4AD5}"/>
    <dgm:cxn modelId="{6FBC3747-8C72-40AD-B1A1-8939652B532C}" type="presOf" srcId="{21BD6F7B-86CD-4A3A-93DC-602E56C7C111}" destId="{61F984BF-DDBE-41E5-BD75-28275664F7AA}" srcOrd="0" destOrd="0" presId="urn:microsoft.com/office/officeart/2018/5/layout/IconCircleLabelList"/>
    <dgm:cxn modelId="{D1D4919C-540E-4B00-925D-2E11B18DBB27}" srcId="{21BD6F7B-86CD-4A3A-93DC-602E56C7C111}" destId="{B04F1915-226B-4DE9-8A1D-E1AA43433E44}" srcOrd="4" destOrd="0" parTransId="{635272ED-60A6-432A-B12F-705FF121BC7C}" sibTransId="{42C39F79-FF57-48AB-A420-8420169A8F2E}"/>
    <dgm:cxn modelId="{CDA4A0AA-D9C0-4C87-851B-791BB1992663}" srcId="{21BD6F7B-86CD-4A3A-93DC-602E56C7C111}" destId="{E7D494C7-4A3E-4B93-96D7-41859CAFF26C}" srcOrd="0" destOrd="0" parTransId="{C025BEE4-46F4-46E4-9C8F-49A56F2C10A5}" sibTransId="{A86CC62A-52A6-4AF9-8BA9-00B6789B5608}"/>
    <dgm:cxn modelId="{419727B1-8E32-452C-B64E-B5C1FDD44CB4}" type="presOf" srcId="{09A4295B-86A4-46F3-8E46-83A8A40ADD43}" destId="{82B2E524-F1EE-48FF-823E-15A0978F2FC3}" srcOrd="0" destOrd="0" presId="urn:microsoft.com/office/officeart/2018/5/layout/IconCircleLabelList"/>
    <dgm:cxn modelId="{8622ECDF-838A-4630-A03C-8BF384AEE425}" srcId="{21BD6F7B-86CD-4A3A-93DC-602E56C7C111}" destId="{1B5963DB-F807-4B88-A0F0-167E0DFE1D17}" srcOrd="1" destOrd="0" parTransId="{DD2229CC-F2EE-4699-90B7-4A2ED3D56FA2}" sibTransId="{136B80BE-7D8D-44E5-9624-5867686E9D83}"/>
    <dgm:cxn modelId="{CCA467E6-F84C-446B-A4AE-FDF553CD38A6}" type="presOf" srcId="{B04F1915-226B-4DE9-8A1D-E1AA43433E44}" destId="{CB55BE55-299D-4ACD-8C6F-A8B4722BDAE0}" srcOrd="0" destOrd="0" presId="urn:microsoft.com/office/officeart/2018/5/layout/IconCircleLabelList"/>
    <dgm:cxn modelId="{56F6CBF2-85CF-4D0C-A547-CF26E2B30EED}" type="presOf" srcId="{6676D773-4E44-40B5-9D94-48B948CA32D1}" destId="{A115A3B1-AAAA-4EFF-B7E3-4BD15C9A37B5}" srcOrd="0" destOrd="0" presId="urn:microsoft.com/office/officeart/2018/5/layout/IconCircleLabelList"/>
    <dgm:cxn modelId="{27E832FC-D6DA-43D5-BEA0-69279803E207}" type="presParOf" srcId="{61F984BF-DDBE-41E5-BD75-28275664F7AA}" destId="{76852E40-1F00-49E2-8FFE-9F36660B01F1}" srcOrd="0" destOrd="0" presId="urn:microsoft.com/office/officeart/2018/5/layout/IconCircleLabelList"/>
    <dgm:cxn modelId="{501C1B4E-09C3-41D8-A4B1-3E9545DAD1B2}" type="presParOf" srcId="{76852E40-1F00-49E2-8FFE-9F36660B01F1}" destId="{51CEB6AE-3CF6-41ED-9602-FCB2D80117A7}" srcOrd="0" destOrd="0" presId="urn:microsoft.com/office/officeart/2018/5/layout/IconCircleLabelList"/>
    <dgm:cxn modelId="{2A6E6A20-F19F-4A7B-90DD-7DC6139D2A00}" type="presParOf" srcId="{76852E40-1F00-49E2-8FFE-9F36660B01F1}" destId="{5416A8BC-7C0E-4D41-BC21-F8F5B9C1D20F}" srcOrd="1" destOrd="0" presId="urn:microsoft.com/office/officeart/2018/5/layout/IconCircleLabelList"/>
    <dgm:cxn modelId="{2E9D1E15-4A7D-453C-B30C-CC1AB9B84341}" type="presParOf" srcId="{76852E40-1F00-49E2-8FFE-9F36660B01F1}" destId="{87FB67EC-482A-47D5-95B1-2A1464DDA1F2}" srcOrd="2" destOrd="0" presId="urn:microsoft.com/office/officeart/2018/5/layout/IconCircleLabelList"/>
    <dgm:cxn modelId="{05E13D7A-8577-4172-99B6-6D3EEFB7B6D8}" type="presParOf" srcId="{76852E40-1F00-49E2-8FFE-9F36660B01F1}" destId="{ABB31276-7DB1-45E8-8C37-9A5590B893EE}" srcOrd="3" destOrd="0" presId="urn:microsoft.com/office/officeart/2018/5/layout/IconCircleLabelList"/>
    <dgm:cxn modelId="{2EED84B6-DE65-4CB5-9E0E-0065FE80A6A9}" type="presParOf" srcId="{61F984BF-DDBE-41E5-BD75-28275664F7AA}" destId="{2D9FE8F9-EE18-4B62-B580-80428EAE2105}" srcOrd="1" destOrd="0" presId="urn:microsoft.com/office/officeart/2018/5/layout/IconCircleLabelList"/>
    <dgm:cxn modelId="{68DF7CDE-0646-41C5-AF7F-025015269514}" type="presParOf" srcId="{61F984BF-DDBE-41E5-BD75-28275664F7AA}" destId="{020192A8-7C4D-42AC-A919-8E260A050BE8}" srcOrd="2" destOrd="0" presId="urn:microsoft.com/office/officeart/2018/5/layout/IconCircleLabelList"/>
    <dgm:cxn modelId="{7780604A-7848-4085-934C-E110305360A1}" type="presParOf" srcId="{020192A8-7C4D-42AC-A919-8E260A050BE8}" destId="{FB91AE66-9208-42CD-A209-76868CE6A260}" srcOrd="0" destOrd="0" presId="urn:microsoft.com/office/officeart/2018/5/layout/IconCircleLabelList"/>
    <dgm:cxn modelId="{A347C472-D9FA-4365-845D-7BC64E2B3941}" type="presParOf" srcId="{020192A8-7C4D-42AC-A919-8E260A050BE8}" destId="{BCBD1BEF-439C-4FDF-A295-A16D9DF6AF0C}" srcOrd="1" destOrd="0" presId="urn:microsoft.com/office/officeart/2018/5/layout/IconCircleLabelList"/>
    <dgm:cxn modelId="{8FB93BB0-848B-40A2-BF03-5800A0F04D94}" type="presParOf" srcId="{020192A8-7C4D-42AC-A919-8E260A050BE8}" destId="{C46A3425-4A19-466A-B94D-16A4AB3EEFD4}" srcOrd="2" destOrd="0" presId="urn:microsoft.com/office/officeart/2018/5/layout/IconCircleLabelList"/>
    <dgm:cxn modelId="{B801C19B-E64D-4EC7-9C11-8EB5F68B4330}" type="presParOf" srcId="{020192A8-7C4D-42AC-A919-8E260A050BE8}" destId="{8B805D02-F293-4C35-B070-9FB669F0A660}" srcOrd="3" destOrd="0" presId="urn:microsoft.com/office/officeart/2018/5/layout/IconCircleLabelList"/>
    <dgm:cxn modelId="{E68D6803-9EAC-4ABE-B9C7-7B3D4A354AE3}" type="presParOf" srcId="{61F984BF-DDBE-41E5-BD75-28275664F7AA}" destId="{F0ABEB6D-51FF-4BB9-91BA-DDA9004AE4A6}" srcOrd="3" destOrd="0" presId="urn:microsoft.com/office/officeart/2018/5/layout/IconCircleLabelList"/>
    <dgm:cxn modelId="{49BFF34B-20FF-4366-AB90-806BDB9377AF}" type="presParOf" srcId="{61F984BF-DDBE-41E5-BD75-28275664F7AA}" destId="{02EC6BE1-5D4D-4E3C-89C5-B79AA6C681E8}" srcOrd="4" destOrd="0" presId="urn:microsoft.com/office/officeart/2018/5/layout/IconCircleLabelList"/>
    <dgm:cxn modelId="{B9E8D46F-5132-4732-8F15-FC887BE960A3}" type="presParOf" srcId="{02EC6BE1-5D4D-4E3C-89C5-B79AA6C681E8}" destId="{19A3E0F1-DD52-49CE-A5AA-41951B06BA30}" srcOrd="0" destOrd="0" presId="urn:microsoft.com/office/officeart/2018/5/layout/IconCircleLabelList"/>
    <dgm:cxn modelId="{EC25ECA4-1B3A-4B77-85F0-B9190FED14C0}" type="presParOf" srcId="{02EC6BE1-5D4D-4E3C-89C5-B79AA6C681E8}" destId="{58F4F01F-323D-4273-B55D-2386E2A18B06}" srcOrd="1" destOrd="0" presId="urn:microsoft.com/office/officeart/2018/5/layout/IconCircleLabelList"/>
    <dgm:cxn modelId="{559A9AD9-2A74-4E2C-A47C-0129A13A14FD}" type="presParOf" srcId="{02EC6BE1-5D4D-4E3C-89C5-B79AA6C681E8}" destId="{9D3E57C9-4E2D-462F-AA97-CFA1C9483821}" srcOrd="2" destOrd="0" presId="urn:microsoft.com/office/officeart/2018/5/layout/IconCircleLabelList"/>
    <dgm:cxn modelId="{4C2F2C44-FAB7-4E8C-8B91-441E547AF7C1}" type="presParOf" srcId="{02EC6BE1-5D4D-4E3C-89C5-B79AA6C681E8}" destId="{A115A3B1-AAAA-4EFF-B7E3-4BD15C9A37B5}" srcOrd="3" destOrd="0" presId="urn:microsoft.com/office/officeart/2018/5/layout/IconCircleLabelList"/>
    <dgm:cxn modelId="{9F96E344-2D72-4E8B-9DD5-C8CF23DE997B}" type="presParOf" srcId="{61F984BF-DDBE-41E5-BD75-28275664F7AA}" destId="{2B93ECBD-BF05-4BE3-B996-1AFC1372B546}" srcOrd="5" destOrd="0" presId="urn:microsoft.com/office/officeart/2018/5/layout/IconCircleLabelList"/>
    <dgm:cxn modelId="{C976B7BB-DB76-4BD6-860A-F3533948E15D}" type="presParOf" srcId="{61F984BF-DDBE-41E5-BD75-28275664F7AA}" destId="{A2DDA6D9-07CB-4E39-8B4E-9C5581D37D95}" srcOrd="6" destOrd="0" presId="urn:microsoft.com/office/officeart/2018/5/layout/IconCircleLabelList"/>
    <dgm:cxn modelId="{25EBD27E-FAC2-4671-8371-9B9B5BD1449B}" type="presParOf" srcId="{A2DDA6D9-07CB-4E39-8B4E-9C5581D37D95}" destId="{947E5EE4-A3FD-44FE-B7CA-76C4F86FF584}" srcOrd="0" destOrd="0" presId="urn:microsoft.com/office/officeart/2018/5/layout/IconCircleLabelList"/>
    <dgm:cxn modelId="{8D4B0A40-8D60-49D6-85D9-4832EC489E27}" type="presParOf" srcId="{A2DDA6D9-07CB-4E39-8B4E-9C5581D37D95}" destId="{BBD106EF-395C-4225-AB6D-BA9AFFAE17A8}" srcOrd="1" destOrd="0" presId="urn:microsoft.com/office/officeart/2018/5/layout/IconCircleLabelList"/>
    <dgm:cxn modelId="{38E48CB7-8863-4F6E-9420-07E7AD8211E6}" type="presParOf" srcId="{A2DDA6D9-07CB-4E39-8B4E-9C5581D37D95}" destId="{38D4441E-4E09-4DBA-B6E5-A4563BF8495A}" srcOrd="2" destOrd="0" presId="urn:microsoft.com/office/officeart/2018/5/layout/IconCircleLabelList"/>
    <dgm:cxn modelId="{66ED93A3-84D5-46B1-BE42-2B6073FD75BB}" type="presParOf" srcId="{A2DDA6D9-07CB-4E39-8B4E-9C5581D37D95}" destId="{82B2E524-F1EE-48FF-823E-15A0978F2FC3}" srcOrd="3" destOrd="0" presId="urn:microsoft.com/office/officeart/2018/5/layout/IconCircleLabelList"/>
    <dgm:cxn modelId="{AC85C8CB-3F23-433B-A57B-68AED0905B8D}" type="presParOf" srcId="{61F984BF-DDBE-41E5-BD75-28275664F7AA}" destId="{218B614A-0605-4B42-A3DC-6D9BC6973026}" srcOrd="7" destOrd="0" presId="urn:microsoft.com/office/officeart/2018/5/layout/IconCircleLabelList"/>
    <dgm:cxn modelId="{D51C8516-2802-4161-9487-F0E0B692D063}" type="presParOf" srcId="{61F984BF-DDBE-41E5-BD75-28275664F7AA}" destId="{920883FE-168A-4990-B114-CE42DCA78628}" srcOrd="8" destOrd="0" presId="urn:microsoft.com/office/officeart/2018/5/layout/IconCircleLabelList"/>
    <dgm:cxn modelId="{2A45745A-9008-4B5A-939A-CFD1C66E87CD}" type="presParOf" srcId="{920883FE-168A-4990-B114-CE42DCA78628}" destId="{867234EB-4C11-49F9-A610-F521A0534CF7}" srcOrd="0" destOrd="0" presId="urn:microsoft.com/office/officeart/2018/5/layout/IconCircleLabelList"/>
    <dgm:cxn modelId="{E2060182-6A8F-4720-A84C-7A4BF640C189}" type="presParOf" srcId="{920883FE-168A-4990-B114-CE42DCA78628}" destId="{71F0ECF0-7D79-463D-BD17-D94A5E3C0C12}" srcOrd="1" destOrd="0" presId="urn:microsoft.com/office/officeart/2018/5/layout/IconCircleLabelList"/>
    <dgm:cxn modelId="{61DC9BC0-DAF5-4F84-8D11-A70A59016632}" type="presParOf" srcId="{920883FE-168A-4990-B114-CE42DCA78628}" destId="{252B3393-4E7E-494D-A638-469BC79B154B}" srcOrd="2" destOrd="0" presId="urn:microsoft.com/office/officeart/2018/5/layout/IconCircleLabelList"/>
    <dgm:cxn modelId="{0C30898C-11DE-40F4-BC90-BD3241840A50}" type="presParOf" srcId="{920883FE-168A-4990-B114-CE42DCA78628}" destId="{CB55BE55-299D-4ACD-8C6F-A8B4722BDAE0}"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7FD214D-B900-457C-9D25-E7C61DC53AA8}"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8BBFEEF7-037D-491F-B0D6-ADE260E6A147}">
      <dgm:prSet/>
      <dgm:spPr/>
      <dgm:t>
        <a:bodyPr/>
        <a:lstStyle/>
        <a:p>
          <a:r>
            <a:rPr lang="en-GB"/>
            <a:t>Recommendations from early research suggest that M =3 to M= 5 data sets are sufficient (Rubin, 1987; Schafer 1997).</a:t>
          </a:r>
          <a:endParaRPr lang="en-US"/>
        </a:p>
      </dgm:t>
    </dgm:pt>
    <dgm:pt modelId="{777B1441-855D-4DC4-A7B1-6469737878F3}" type="parTrans" cxnId="{F6A3B5BA-7E52-4CDA-8E65-EE5B1306E463}">
      <dgm:prSet/>
      <dgm:spPr/>
      <dgm:t>
        <a:bodyPr/>
        <a:lstStyle/>
        <a:p>
          <a:endParaRPr lang="en-US"/>
        </a:p>
      </dgm:t>
    </dgm:pt>
    <dgm:pt modelId="{11574749-49A4-4201-9A08-0985B311CD7E}" type="sibTrans" cxnId="{F6A3B5BA-7E52-4CDA-8E65-EE5B1306E463}">
      <dgm:prSet/>
      <dgm:spPr/>
      <dgm:t>
        <a:bodyPr/>
        <a:lstStyle/>
        <a:p>
          <a:endParaRPr lang="en-US"/>
        </a:p>
      </dgm:t>
    </dgm:pt>
    <dgm:pt modelId="{6D3AB39E-B555-4F79-A521-9B132F8021CF}">
      <dgm:prSet/>
      <dgm:spPr/>
      <dgm:t>
        <a:bodyPr/>
        <a:lstStyle/>
        <a:p>
          <a:r>
            <a:rPr lang="en-GB"/>
            <a:t>This was informed by computing power at the time, and the marginal statiscal differences between M =3 and M =5.</a:t>
          </a:r>
          <a:endParaRPr lang="en-US"/>
        </a:p>
      </dgm:t>
    </dgm:pt>
    <dgm:pt modelId="{CED800AC-E5D5-4D9E-A64E-9248991257FC}" type="parTrans" cxnId="{F80DBF75-9FAD-464B-BD27-E2E71317F514}">
      <dgm:prSet/>
      <dgm:spPr/>
      <dgm:t>
        <a:bodyPr/>
        <a:lstStyle/>
        <a:p>
          <a:endParaRPr lang="en-US"/>
        </a:p>
      </dgm:t>
    </dgm:pt>
    <dgm:pt modelId="{5C567C5D-AC35-410E-83A7-86188241F572}" type="sibTrans" cxnId="{F80DBF75-9FAD-464B-BD27-E2E71317F514}">
      <dgm:prSet/>
      <dgm:spPr/>
      <dgm:t>
        <a:bodyPr/>
        <a:lstStyle/>
        <a:p>
          <a:endParaRPr lang="en-US"/>
        </a:p>
      </dgm:t>
    </dgm:pt>
    <dgm:pt modelId="{37A130B7-EA0B-4F77-A74C-81B10B71C5F5}">
      <dgm:prSet/>
      <dgm:spPr/>
      <dgm:t>
        <a:bodyPr/>
        <a:lstStyle/>
        <a:p>
          <a:r>
            <a:rPr lang="en-GB"/>
            <a:t>However, Graham, Olchowski and Gilreath (2007) found that the optimal M increases as the proportion of missing data increases.</a:t>
          </a:r>
          <a:endParaRPr lang="en-US"/>
        </a:p>
      </dgm:t>
    </dgm:pt>
    <dgm:pt modelId="{07BE48A0-9AE9-4664-824F-39484C4F2021}" type="parTrans" cxnId="{D5B0CC89-3B85-4A91-A62B-7E66F9C11483}">
      <dgm:prSet/>
      <dgm:spPr/>
      <dgm:t>
        <a:bodyPr/>
        <a:lstStyle/>
        <a:p>
          <a:endParaRPr lang="en-US"/>
        </a:p>
      </dgm:t>
    </dgm:pt>
    <dgm:pt modelId="{1B1350E7-9CF1-4378-A154-4EE36DA8EB98}" type="sibTrans" cxnId="{D5B0CC89-3B85-4A91-A62B-7E66F9C11483}">
      <dgm:prSet/>
      <dgm:spPr/>
      <dgm:t>
        <a:bodyPr/>
        <a:lstStyle/>
        <a:p>
          <a:endParaRPr lang="en-US"/>
        </a:p>
      </dgm:t>
    </dgm:pt>
    <dgm:pt modelId="{015D0233-5C16-4914-B6AC-EC1E6E83FADA}">
      <dgm:prSet/>
      <dgm:spPr/>
      <dgm:t>
        <a:bodyPr/>
        <a:lstStyle/>
        <a:p>
          <a:r>
            <a:rPr lang="en-GB"/>
            <a:t>Whilst there are many nuances to consider here, Enders (2022) recommends M = 100 for most data analyses.</a:t>
          </a:r>
          <a:endParaRPr lang="en-US"/>
        </a:p>
      </dgm:t>
    </dgm:pt>
    <dgm:pt modelId="{640C35F6-DD41-4904-BEB4-D35A4C6BAB56}" type="parTrans" cxnId="{D987D89D-EB89-45F2-A320-537B29F53140}">
      <dgm:prSet/>
      <dgm:spPr/>
      <dgm:t>
        <a:bodyPr/>
        <a:lstStyle/>
        <a:p>
          <a:endParaRPr lang="en-US"/>
        </a:p>
      </dgm:t>
    </dgm:pt>
    <dgm:pt modelId="{E4CD4A14-970E-482C-81F3-DF9E1E57EB2F}" type="sibTrans" cxnId="{D987D89D-EB89-45F2-A320-537B29F53140}">
      <dgm:prSet/>
      <dgm:spPr/>
      <dgm:t>
        <a:bodyPr/>
        <a:lstStyle/>
        <a:p>
          <a:endParaRPr lang="en-US"/>
        </a:p>
      </dgm:t>
    </dgm:pt>
    <dgm:pt modelId="{5A51D748-1A2E-4846-8AEB-57117FF929A5}">
      <dgm:prSet/>
      <dgm:spPr/>
      <dgm:t>
        <a:bodyPr/>
        <a:lstStyle/>
        <a:p>
          <a:r>
            <a:rPr lang="en-GB"/>
            <a:t>…However can be very computationally intensive if using a large data set. To speed things up for today, we will use M =5.</a:t>
          </a:r>
          <a:endParaRPr lang="en-US"/>
        </a:p>
      </dgm:t>
    </dgm:pt>
    <dgm:pt modelId="{8C593422-FA70-4CAA-BE39-EA987C995208}" type="parTrans" cxnId="{C85A0D3E-CEC1-4F10-8A28-B6245410BC1F}">
      <dgm:prSet/>
      <dgm:spPr/>
      <dgm:t>
        <a:bodyPr/>
        <a:lstStyle/>
        <a:p>
          <a:endParaRPr lang="en-US"/>
        </a:p>
      </dgm:t>
    </dgm:pt>
    <dgm:pt modelId="{5CE75EC7-02BB-48DC-A975-723104965C1E}" type="sibTrans" cxnId="{C85A0D3E-CEC1-4F10-8A28-B6245410BC1F}">
      <dgm:prSet/>
      <dgm:spPr/>
      <dgm:t>
        <a:bodyPr/>
        <a:lstStyle/>
        <a:p>
          <a:endParaRPr lang="en-US"/>
        </a:p>
      </dgm:t>
    </dgm:pt>
    <dgm:pt modelId="{8602FAA2-49BE-4B8B-97D7-DF011F1F5EBA}" type="pres">
      <dgm:prSet presAssocID="{C7FD214D-B900-457C-9D25-E7C61DC53AA8}" presName="linear" presStyleCnt="0">
        <dgm:presLayoutVars>
          <dgm:animLvl val="lvl"/>
          <dgm:resizeHandles val="exact"/>
        </dgm:presLayoutVars>
      </dgm:prSet>
      <dgm:spPr/>
    </dgm:pt>
    <dgm:pt modelId="{2A89ACCD-CF69-49CB-B533-D1AAC9E333B9}" type="pres">
      <dgm:prSet presAssocID="{8BBFEEF7-037D-491F-B0D6-ADE260E6A147}" presName="parentText" presStyleLbl="node1" presStyleIdx="0" presStyleCnt="5">
        <dgm:presLayoutVars>
          <dgm:chMax val="0"/>
          <dgm:bulletEnabled val="1"/>
        </dgm:presLayoutVars>
      </dgm:prSet>
      <dgm:spPr/>
    </dgm:pt>
    <dgm:pt modelId="{321FEE77-2E20-4F26-B105-6AA4B2FEC103}" type="pres">
      <dgm:prSet presAssocID="{11574749-49A4-4201-9A08-0985B311CD7E}" presName="spacer" presStyleCnt="0"/>
      <dgm:spPr/>
    </dgm:pt>
    <dgm:pt modelId="{8F6367DE-7212-47C9-9908-56B684C0B74E}" type="pres">
      <dgm:prSet presAssocID="{6D3AB39E-B555-4F79-A521-9B132F8021CF}" presName="parentText" presStyleLbl="node1" presStyleIdx="1" presStyleCnt="5">
        <dgm:presLayoutVars>
          <dgm:chMax val="0"/>
          <dgm:bulletEnabled val="1"/>
        </dgm:presLayoutVars>
      </dgm:prSet>
      <dgm:spPr/>
    </dgm:pt>
    <dgm:pt modelId="{F5486B80-762D-46EE-A93B-696B13F0213D}" type="pres">
      <dgm:prSet presAssocID="{5C567C5D-AC35-410E-83A7-86188241F572}" presName="spacer" presStyleCnt="0"/>
      <dgm:spPr/>
    </dgm:pt>
    <dgm:pt modelId="{BA12EC78-4812-4EDE-AC01-E4ECF7EA34D0}" type="pres">
      <dgm:prSet presAssocID="{37A130B7-EA0B-4F77-A74C-81B10B71C5F5}" presName="parentText" presStyleLbl="node1" presStyleIdx="2" presStyleCnt="5">
        <dgm:presLayoutVars>
          <dgm:chMax val="0"/>
          <dgm:bulletEnabled val="1"/>
        </dgm:presLayoutVars>
      </dgm:prSet>
      <dgm:spPr/>
    </dgm:pt>
    <dgm:pt modelId="{D5833A8F-7F4F-4135-B852-4A72345A12FF}" type="pres">
      <dgm:prSet presAssocID="{1B1350E7-9CF1-4378-A154-4EE36DA8EB98}" presName="spacer" presStyleCnt="0"/>
      <dgm:spPr/>
    </dgm:pt>
    <dgm:pt modelId="{FEDFB0E2-DFCD-40E0-B056-1A7D5F9F71FE}" type="pres">
      <dgm:prSet presAssocID="{015D0233-5C16-4914-B6AC-EC1E6E83FADA}" presName="parentText" presStyleLbl="node1" presStyleIdx="3" presStyleCnt="5">
        <dgm:presLayoutVars>
          <dgm:chMax val="0"/>
          <dgm:bulletEnabled val="1"/>
        </dgm:presLayoutVars>
      </dgm:prSet>
      <dgm:spPr/>
    </dgm:pt>
    <dgm:pt modelId="{D7A90354-4AC4-4453-BA89-CB9E5DC57B4D}" type="pres">
      <dgm:prSet presAssocID="{E4CD4A14-970E-482C-81F3-DF9E1E57EB2F}" presName="spacer" presStyleCnt="0"/>
      <dgm:spPr/>
    </dgm:pt>
    <dgm:pt modelId="{8AE1E588-DCD4-4379-BE65-52EBEA6B5230}" type="pres">
      <dgm:prSet presAssocID="{5A51D748-1A2E-4846-8AEB-57117FF929A5}" presName="parentText" presStyleLbl="node1" presStyleIdx="4" presStyleCnt="5">
        <dgm:presLayoutVars>
          <dgm:chMax val="0"/>
          <dgm:bulletEnabled val="1"/>
        </dgm:presLayoutVars>
      </dgm:prSet>
      <dgm:spPr/>
    </dgm:pt>
  </dgm:ptLst>
  <dgm:cxnLst>
    <dgm:cxn modelId="{A16ECB0F-6586-48CF-8120-C91FA198607B}" type="presOf" srcId="{8BBFEEF7-037D-491F-B0D6-ADE260E6A147}" destId="{2A89ACCD-CF69-49CB-B533-D1AAC9E333B9}" srcOrd="0" destOrd="0" presId="urn:microsoft.com/office/officeart/2005/8/layout/vList2"/>
    <dgm:cxn modelId="{D7783725-58FB-4CA8-85D3-DBD5007CA5E1}" type="presOf" srcId="{6D3AB39E-B555-4F79-A521-9B132F8021CF}" destId="{8F6367DE-7212-47C9-9908-56B684C0B74E}" srcOrd="0" destOrd="0" presId="urn:microsoft.com/office/officeart/2005/8/layout/vList2"/>
    <dgm:cxn modelId="{FEF5A13C-0772-42A2-AC7E-E35975AACEC1}" type="presOf" srcId="{015D0233-5C16-4914-B6AC-EC1E6E83FADA}" destId="{FEDFB0E2-DFCD-40E0-B056-1A7D5F9F71FE}" srcOrd="0" destOrd="0" presId="urn:microsoft.com/office/officeart/2005/8/layout/vList2"/>
    <dgm:cxn modelId="{C85A0D3E-CEC1-4F10-8A28-B6245410BC1F}" srcId="{C7FD214D-B900-457C-9D25-E7C61DC53AA8}" destId="{5A51D748-1A2E-4846-8AEB-57117FF929A5}" srcOrd="4" destOrd="0" parTransId="{8C593422-FA70-4CAA-BE39-EA987C995208}" sibTransId="{5CE75EC7-02BB-48DC-A975-723104965C1E}"/>
    <dgm:cxn modelId="{D342436D-BDF4-4A1F-9AB4-0C6BA5F1429A}" type="presOf" srcId="{37A130B7-EA0B-4F77-A74C-81B10B71C5F5}" destId="{BA12EC78-4812-4EDE-AC01-E4ECF7EA34D0}" srcOrd="0" destOrd="0" presId="urn:microsoft.com/office/officeart/2005/8/layout/vList2"/>
    <dgm:cxn modelId="{F80DBF75-9FAD-464B-BD27-E2E71317F514}" srcId="{C7FD214D-B900-457C-9D25-E7C61DC53AA8}" destId="{6D3AB39E-B555-4F79-A521-9B132F8021CF}" srcOrd="1" destOrd="0" parTransId="{CED800AC-E5D5-4D9E-A64E-9248991257FC}" sibTransId="{5C567C5D-AC35-410E-83A7-86188241F572}"/>
    <dgm:cxn modelId="{EF07F758-932D-4A9F-98E6-D8CF2A7B2E63}" type="presOf" srcId="{C7FD214D-B900-457C-9D25-E7C61DC53AA8}" destId="{8602FAA2-49BE-4B8B-97D7-DF011F1F5EBA}" srcOrd="0" destOrd="0" presId="urn:microsoft.com/office/officeart/2005/8/layout/vList2"/>
    <dgm:cxn modelId="{D5B0CC89-3B85-4A91-A62B-7E66F9C11483}" srcId="{C7FD214D-B900-457C-9D25-E7C61DC53AA8}" destId="{37A130B7-EA0B-4F77-A74C-81B10B71C5F5}" srcOrd="2" destOrd="0" parTransId="{07BE48A0-9AE9-4664-824F-39484C4F2021}" sibTransId="{1B1350E7-9CF1-4378-A154-4EE36DA8EB98}"/>
    <dgm:cxn modelId="{D987D89D-EB89-45F2-A320-537B29F53140}" srcId="{C7FD214D-B900-457C-9D25-E7C61DC53AA8}" destId="{015D0233-5C16-4914-B6AC-EC1E6E83FADA}" srcOrd="3" destOrd="0" parTransId="{640C35F6-DD41-4904-BEB4-D35A4C6BAB56}" sibTransId="{E4CD4A14-970E-482C-81F3-DF9E1E57EB2F}"/>
    <dgm:cxn modelId="{F6A3B5BA-7E52-4CDA-8E65-EE5B1306E463}" srcId="{C7FD214D-B900-457C-9D25-E7C61DC53AA8}" destId="{8BBFEEF7-037D-491F-B0D6-ADE260E6A147}" srcOrd="0" destOrd="0" parTransId="{777B1441-855D-4DC4-A7B1-6469737878F3}" sibTransId="{11574749-49A4-4201-9A08-0985B311CD7E}"/>
    <dgm:cxn modelId="{D35AC5CC-5285-4348-9492-6CC6050A7FA3}" type="presOf" srcId="{5A51D748-1A2E-4846-8AEB-57117FF929A5}" destId="{8AE1E588-DCD4-4379-BE65-52EBEA6B5230}" srcOrd="0" destOrd="0" presId="urn:microsoft.com/office/officeart/2005/8/layout/vList2"/>
    <dgm:cxn modelId="{565EDD45-3BEE-4F3E-A01E-8298E7A04D12}" type="presParOf" srcId="{8602FAA2-49BE-4B8B-97D7-DF011F1F5EBA}" destId="{2A89ACCD-CF69-49CB-B533-D1AAC9E333B9}" srcOrd="0" destOrd="0" presId="urn:microsoft.com/office/officeart/2005/8/layout/vList2"/>
    <dgm:cxn modelId="{3F9B04B3-ACA0-4D73-AD68-29EF0A3D00DE}" type="presParOf" srcId="{8602FAA2-49BE-4B8B-97D7-DF011F1F5EBA}" destId="{321FEE77-2E20-4F26-B105-6AA4B2FEC103}" srcOrd="1" destOrd="0" presId="urn:microsoft.com/office/officeart/2005/8/layout/vList2"/>
    <dgm:cxn modelId="{33C698E6-FBC1-4D38-A0FF-B1CC5BB23C14}" type="presParOf" srcId="{8602FAA2-49BE-4B8B-97D7-DF011F1F5EBA}" destId="{8F6367DE-7212-47C9-9908-56B684C0B74E}" srcOrd="2" destOrd="0" presId="urn:microsoft.com/office/officeart/2005/8/layout/vList2"/>
    <dgm:cxn modelId="{BF20D6F0-6656-426D-B0EA-8F788AD2853B}" type="presParOf" srcId="{8602FAA2-49BE-4B8B-97D7-DF011F1F5EBA}" destId="{F5486B80-762D-46EE-A93B-696B13F0213D}" srcOrd="3" destOrd="0" presId="urn:microsoft.com/office/officeart/2005/8/layout/vList2"/>
    <dgm:cxn modelId="{EE5329D7-2C20-45D6-A3F3-4A8A9B0E647C}" type="presParOf" srcId="{8602FAA2-49BE-4B8B-97D7-DF011F1F5EBA}" destId="{BA12EC78-4812-4EDE-AC01-E4ECF7EA34D0}" srcOrd="4" destOrd="0" presId="urn:microsoft.com/office/officeart/2005/8/layout/vList2"/>
    <dgm:cxn modelId="{A12F1393-9109-4A55-AA92-0C31BCC3B512}" type="presParOf" srcId="{8602FAA2-49BE-4B8B-97D7-DF011F1F5EBA}" destId="{D5833A8F-7F4F-4135-B852-4A72345A12FF}" srcOrd="5" destOrd="0" presId="urn:microsoft.com/office/officeart/2005/8/layout/vList2"/>
    <dgm:cxn modelId="{8A970972-079D-4A5B-B1B3-1F1DE5CF4261}" type="presParOf" srcId="{8602FAA2-49BE-4B8B-97D7-DF011F1F5EBA}" destId="{FEDFB0E2-DFCD-40E0-B056-1A7D5F9F71FE}" srcOrd="6" destOrd="0" presId="urn:microsoft.com/office/officeart/2005/8/layout/vList2"/>
    <dgm:cxn modelId="{9B0CEFF8-6A15-4683-BFF8-A2C3B05A8A47}" type="presParOf" srcId="{8602FAA2-49BE-4B8B-97D7-DF011F1F5EBA}" destId="{D7A90354-4AC4-4453-BA89-CB9E5DC57B4D}" srcOrd="7" destOrd="0" presId="urn:microsoft.com/office/officeart/2005/8/layout/vList2"/>
    <dgm:cxn modelId="{B5A26FBA-5995-465E-B514-08C86E1EDB16}" type="presParOf" srcId="{8602FAA2-49BE-4B8B-97D7-DF011F1F5EBA}" destId="{8AE1E588-DCD4-4379-BE65-52EBEA6B5230}" srcOrd="8"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76332F8E-6D46-4A1C-9E11-E79DB51B7A12}"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D5430C29-1C24-40D1-A9CE-00CD669EA25D}">
      <dgm:prSet custT="1"/>
      <dgm:spPr/>
      <dgm:t>
        <a:bodyPr/>
        <a:lstStyle/>
        <a:p>
          <a:r>
            <a:rPr lang="en-GB" sz="2000"/>
            <a:t>Predictive Mean Matching (PMM) draws imputations from the observed data (Vink et al., 2014).</a:t>
          </a:r>
          <a:endParaRPr lang="en-US" sz="2000"/>
        </a:p>
      </dgm:t>
    </dgm:pt>
    <dgm:pt modelId="{C3BCC63C-7031-496D-99FA-A855CBDC43AD}" type="parTrans" cxnId="{AD378EFE-3119-41DD-BFFE-964C9ED84CDE}">
      <dgm:prSet/>
      <dgm:spPr/>
      <dgm:t>
        <a:bodyPr/>
        <a:lstStyle/>
        <a:p>
          <a:endParaRPr lang="en-US" sz="2000"/>
        </a:p>
      </dgm:t>
    </dgm:pt>
    <dgm:pt modelId="{E5F9F784-AF0A-4861-B847-CFD522DEBA02}" type="sibTrans" cxnId="{AD378EFE-3119-41DD-BFFE-964C9ED84CDE}">
      <dgm:prSet/>
      <dgm:spPr/>
      <dgm:t>
        <a:bodyPr/>
        <a:lstStyle/>
        <a:p>
          <a:endParaRPr lang="en-US" sz="2000"/>
        </a:p>
      </dgm:t>
    </dgm:pt>
    <dgm:pt modelId="{726454A1-BD50-4F87-B8BB-8F9C99CFDE0B}">
      <dgm:prSet custT="1"/>
      <dgm:spPr/>
      <dgm:t>
        <a:bodyPr/>
        <a:lstStyle/>
        <a:p>
          <a:r>
            <a:rPr lang="en-GB" sz="2000" dirty="0"/>
            <a:t>After estimating the variable’s </a:t>
          </a:r>
          <a:r>
            <a:rPr lang="en-GB" sz="2000" dirty="0" err="1"/>
            <a:t>refression</a:t>
          </a:r>
          <a:r>
            <a:rPr lang="en-GB" sz="2000" dirty="0"/>
            <a:t> model, PMM identifies a doner pool of individuals with similar predicted values of the missing variable (i.e., through similar regressor score profiles).</a:t>
          </a:r>
          <a:endParaRPr lang="en-US" sz="2000" dirty="0"/>
        </a:p>
      </dgm:t>
    </dgm:pt>
    <dgm:pt modelId="{D6EA741C-3A22-4D7D-91D2-468CC3F77D71}" type="parTrans" cxnId="{561E346C-B1BE-49C7-83F3-1E5C0B5C4D04}">
      <dgm:prSet/>
      <dgm:spPr/>
      <dgm:t>
        <a:bodyPr/>
        <a:lstStyle/>
        <a:p>
          <a:endParaRPr lang="en-US" sz="2000"/>
        </a:p>
      </dgm:t>
    </dgm:pt>
    <dgm:pt modelId="{ABF2BEC1-C7A4-45FF-8452-266CC42B0E0D}" type="sibTrans" cxnId="{561E346C-B1BE-49C7-83F3-1E5C0B5C4D04}">
      <dgm:prSet/>
      <dgm:spPr/>
      <dgm:t>
        <a:bodyPr/>
        <a:lstStyle/>
        <a:p>
          <a:endParaRPr lang="en-US" sz="2000"/>
        </a:p>
      </dgm:t>
    </dgm:pt>
    <dgm:pt modelId="{DEDB68B5-027F-4813-8A2A-F3E670FD7496}">
      <dgm:prSet custT="1"/>
      <dgm:spPr/>
      <dgm:t>
        <a:bodyPr/>
        <a:lstStyle/>
        <a:p>
          <a:r>
            <a:rPr lang="en-GB" sz="2000"/>
            <a:t>PMM imputes each missing value with an observed score drawn at random from the donor pool.</a:t>
          </a:r>
          <a:endParaRPr lang="en-US" sz="2000"/>
        </a:p>
      </dgm:t>
    </dgm:pt>
    <dgm:pt modelId="{FE1ADF83-E5B9-44A8-B06C-4F8AAAB9DCC5}" type="parTrans" cxnId="{BAA76808-2CE2-4C54-9D0E-CD102FFDDD36}">
      <dgm:prSet/>
      <dgm:spPr/>
      <dgm:t>
        <a:bodyPr/>
        <a:lstStyle/>
        <a:p>
          <a:endParaRPr lang="en-US" sz="2000"/>
        </a:p>
      </dgm:t>
    </dgm:pt>
    <dgm:pt modelId="{6D50B742-24AB-4D18-B34F-B52D38ED8020}" type="sibTrans" cxnId="{BAA76808-2CE2-4C54-9D0E-CD102FFDDD36}">
      <dgm:prSet/>
      <dgm:spPr/>
      <dgm:t>
        <a:bodyPr/>
        <a:lstStyle/>
        <a:p>
          <a:endParaRPr lang="en-US" sz="2000"/>
        </a:p>
      </dgm:t>
    </dgm:pt>
    <dgm:pt modelId="{833FA76A-2B14-4846-A945-F6D1F07D38EF}">
      <dgm:prSet custT="1"/>
      <dgm:spPr/>
      <dgm:t>
        <a:bodyPr/>
        <a:lstStyle/>
        <a:p>
          <a:r>
            <a:rPr lang="en-GB" sz="2000"/>
            <a:t>PMM is broadly applicable to most missing data problems, and it is recommended for use with non-normal data as it does not impose normal distributions onto the imputations (Lee &amp; Carlin, 2017).</a:t>
          </a:r>
          <a:endParaRPr lang="en-US" sz="2000"/>
        </a:p>
      </dgm:t>
    </dgm:pt>
    <dgm:pt modelId="{89E18BBE-40F6-47F7-8BE2-A78910DC728A}" type="parTrans" cxnId="{F9780CA5-58F7-46E3-8124-300018F621A9}">
      <dgm:prSet/>
      <dgm:spPr/>
      <dgm:t>
        <a:bodyPr/>
        <a:lstStyle/>
        <a:p>
          <a:endParaRPr lang="en-US" sz="2000"/>
        </a:p>
      </dgm:t>
    </dgm:pt>
    <dgm:pt modelId="{CCF49624-93F2-42B8-9727-8AE69A5A6745}" type="sibTrans" cxnId="{F9780CA5-58F7-46E3-8124-300018F621A9}">
      <dgm:prSet/>
      <dgm:spPr/>
      <dgm:t>
        <a:bodyPr/>
        <a:lstStyle/>
        <a:p>
          <a:endParaRPr lang="en-US" sz="2000"/>
        </a:p>
      </dgm:t>
    </dgm:pt>
    <dgm:pt modelId="{AF767CC3-8A2C-4EAF-9058-63C2FB86E1E9}">
      <dgm:prSet custT="1"/>
      <dgm:spPr/>
      <dgm:t>
        <a:bodyPr/>
        <a:lstStyle/>
        <a:p>
          <a:r>
            <a:rPr lang="en-GB" sz="2000"/>
            <a:t>We will be using PMM for our multiple imputation today. </a:t>
          </a:r>
          <a:endParaRPr lang="en-US" sz="2000"/>
        </a:p>
      </dgm:t>
    </dgm:pt>
    <dgm:pt modelId="{73C7E1B0-3F33-4FA8-B05F-047E1E618771}" type="parTrans" cxnId="{9EDD3C64-CEA2-4368-8657-F6C9E9DD913A}">
      <dgm:prSet/>
      <dgm:spPr/>
      <dgm:t>
        <a:bodyPr/>
        <a:lstStyle/>
        <a:p>
          <a:endParaRPr lang="en-US" sz="2000"/>
        </a:p>
      </dgm:t>
    </dgm:pt>
    <dgm:pt modelId="{FC96E8D4-3609-418F-B7C2-D4ED64C42364}" type="sibTrans" cxnId="{9EDD3C64-CEA2-4368-8657-F6C9E9DD913A}">
      <dgm:prSet/>
      <dgm:spPr/>
      <dgm:t>
        <a:bodyPr/>
        <a:lstStyle/>
        <a:p>
          <a:endParaRPr lang="en-US" sz="2000"/>
        </a:p>
      </dgm:t>
    </dgm:pt>
    <dgm:pt modelId="{A34E2A39-C2EF-4DD7-84C4-2E7470DE20AA}">
      <dgm:prSet custT="1"/>
      <dgm:spPr/>
      <dgm:t>
        <a:bodyPr/>
        <a:lstStyle/>
        <a:p>
          <a:r>
            <a:rPr lang="en-GB" sz="2000" dirty="0"/>
            <a:t>For more information of PMM, see the detailed discussion about its use in the MICE R package (Van </a:t>
          </a:r>
          <a:r>
            <a:rPr lang="en-GB" sz="2000" dirty="0" err="1"/>
            <a:t>Buuren</a:t>
          </a:r>
          <a:r>
            <a:rPr lang="en-GB" sz="2000" dirty="0"/>
            <a:t>, 2012). </a:t>
          </a:r>
          <a:endParaRPr lang="en-US" sz="2000" dirty="0"/>
        </a:p>
      </dgm:t>
    </dgm:pt>
    <dgm:pt modelId="{24DB213B-82FA-4B34-A4B3-46135DA59258}" type="parTrans" cxnId="{5E5A7350-A8CE-48C0-83BC-508E6F979237}">
      <dgm:prSet/>
      <dgm:spPr/>
      <dgm:t>
        <a:bodyPr/>
        <a:lstStyle/>
        <a:p>
          <a:endParaRPr lang="en-US" sz="2000"/>
        </a:p>
      </dgm:t>
    </dgm:pt>
    <dgm:pt modelId="{69E809DD-17A8-47C7-AFCD-1BBA2E86F2DB}" type="sibTrans" cxnId="{5E5A7350-A8CE-48C0-83BC-508E6F979237}">
      <dgm:prSet/>
      <dgm:spPr/>
      <dgm:t>
        <a:bodyPr/>
        <a:lstStyle/>
        <a:p>
          <a:endParaRPr lang="en-US" sz="2000"/>
        </a:p>
      </dgm:t>
    </dgm:pt>
    <dgm:pt modelId="{F0D54400-CCB9-4E2C-8025-1E47EFC062F6}" type="pres">
      <dgm:prSet presAssocID="{76332F8E-6D46-4A1C-9E11-E79DB51B7A12}" presName="linear" presStyleCnt="0">
        <dgm:presLayoutVars>
          <dgm:animLvl val="lvl"/>
          <dgm:resizeHandles val="exact"/>
        </dgm:presLayoutVars>
      </dgm:prSet>
      <dgm:spPr/>
    </dgm:pt>
    <dgm:pt modelId="{F7DADFAB-DE91-4E43-A0F1-80A9D15F6287}" type="pres">
      <dgm:prSet presAssocID="{D5430C29-1C24-40D1-A9CE-00CD669EA25D}" presName="parentText" presStyleLbl="node1" presStyleIdx="0" presStyleCnt="6">
        <dgm:presLayoutVars>
          <dgm:chMax val="0"/>
          <dgm:bulletEnabled val="1"/>
        </dgm:presLayoutVars>
      </dgm:prSet>
      <dgm:spPr/>
    </dgm:pt>
    <dgm:pt modelId="{4A039F04-DB0B-4007-B10F-80652EFE7E63}" type="pres">
      <dgm:prSet presAssocID="{E5F9F784-AF0A-4861-B847-CFD522DEBA02}" presName="spacer" presStyleCnt="0"/>
      <dgm:spPr/>
    </dgm:pt>
    <dgm:pt modelId="{4B9D4340-9911-4B2D-8D93-CB7C1B4BC77B}" type="pres">
      <dgm:prSet presAssocID="{726454A1-BD50-4F87-B8BB-8F9C99CFDE0B}" presName="parentText" presStyleLbl="node1" presStyleIdx="1" presStyleCnt="6">
        <dgm:presLayoutVars>
          <dgm:chMax val="0"/>
          <dgm:bulletEnabled val="1"/>
        </dgm:presLayoutVars>
      </dgm:prSet>
      <dgm:spPr/>
    </dgm:pt>
    <dgm:pt modelId="{8B3136DA-6B4E-4E77-B50E-48106371D2D5}" type="pres">
      <dgm:prSet presAssocID="{ABF2BEC1-C7A4-45FF-8452-266CC42B0E0D}" presName="spacer" presStyleCnt="0"/>
      <dgm:spPr/>
    </dgm:pt>
    <dgm:pt modelId="{5F320FD4-6D98-471F-9897-D6F48F9370E2}" type="pres">
      <dgm:prSet presAssocID="{DEDB68B5-027F-4813-8A2A-F3E670FD7496}" presName="parentText" presStyleLbl="node1" presStyleIdx="2" presStyleCnt="6">
        <dgm:presLayoutVars>
          <dgm:chMax val="0"/>
          <dgm:bulletEnabled val="1"/>
        </dgm:presLayoutVars>
      </dgm:prSet>
      <dgm:spPr/>
    </dgm:pt>
    <dgm:pt modelId="{09375B3D-C61D-4B1A-94ED-9384CF7224DE}" type="pres">
      <dgm:prSet presAssocID="{6D50B742-24AB-4D18-B34F-B52D38ED8020}" presName="spacer" presStyleCnt="0"/>
      <dgm:spPr/>
    </dgm:pt>
    <dgm:pt modelId="{DFC1D931-A784-46D3-94A9-F3B82D6A7F29}" type="pres">
      <dgm:prSet presAssocID="{833FA76A-2B14-4846-A945-F6D1F07D38EF}" presName="parentText" presStyleLbl="node1" presStyleIdx="3" presStyleCnt="6">
        <dgm:presLayoutVars>
          <dgm:chMax val="0"/>
          <dgm:bulletEnabled val="1"/>
        </dgm:presLayoutVars>
      </dgm:prSet>
      <dgm:spPr/>
    </dgm:pt>
    <dgm:pt modelId="{3D722A6B-7774-410C-9E83-4CE5F6682062}" type="pres">
      <dgm:prSet presAssocID="{CCF49624-93F2-42B8-9727-8AE69A5A6745}" presName="spacer" presStyleCnt="0"/>
      <dgm:spPr/>
    </dgm:pt>
    <dgm:pt modelId="{5861615C-DD07-43EB-8676-6FA4E7AF94CE}" type="pres">
      <dgm:prSet presAssocID="{AF767CC3-8A2C-4EAF-9058-63C2FB86E1E9}" presName="parentText" presStyleLbl="node1" presStyleIdx="4" presStyleCnt="6">
        <dgm:presLayoutVars>
          <dgm:chMax val="0"/>
          <dgm:bulletEnabled val="1"/>
        </dgm:presLayoutVars>
      </dgm:prSet>
      <dgm:spPr/>
    </dgm:pt>
    <dgm:pt modelId="{15D9F04C-AEAC-48BF-B592-CDB17BF8330B}" type="pres">
      <dgm:prSet presAssocID="{FC96E8D4-3609-418F-B7C2-D4ED64C42364}" presName="spacer" presStyleCnt="0"/>
      <dgm:spPr/>
    </dgm:pt>
    <dgm:pt modelId="{3D8A37D8-0F6D-4CAF-92D1-DC67A948D767}" type="pres">
      <dgm:prSet presAssocID="{A34E2A39-C2EF-4DD7-84C4-2E7470DE20AA}" presName="parentText" presStyleLbl="node1" presStyleIdx="5" presStyleCnt="6">
        <dgm:presLayoutVars>
          <dgm:chMax val="0"/>
          <dgm:bulletEnabled val="1"/>
        </dgm:presLayoutVars>
      </dgm:prSet>
      <dgm:spPr/>
    </dgm:pt>
  </dgm:ptLst>
  <dgm:cxnLst>
    <dgm:cxn modelId="{BAA76808-2CE2-4C54-9D0E-CD102FFDDD36}" srcId="{76332F8E-6D46-4A1C-9E11-E79DB51B7A12}" destId="{DEDB68B5-027F-4813-8A2A-F3E670FD7496}" srcOrd="2" destOrd="0" parTransId="{FE1ADF83-E5B9-44A8-B06C-4F8AAAB9DCC5}" sibTransId="{6D50B742-24AB-4D18-B34F-B52D38ED8020}"/>
    <dgm:cxn modelId="{A360BA08-99AB-4EC7-A7F7-4DCF54D562E3}" type="presOf" srcId="{833FA76A-2B14-4846-A945-F6D1F07D38EF}" destId="{DFC1D931-A784-46D3-94A9-F3B82D6A7F29}" srcOrd="0" destOrd="0" presId="urn:microsoft.com/office/officeart/2005/8/layout/vList2"/>
    <dgm:cxn modelId="{ABB3AF25-69C9-455E-BC37-CF5C6675DD2F}" type="presOf" srcId="{AF767CC3-8A2C-4EAF-9058-63C2FB86E1E9}" destId="{5861615C-DD07-43EB-8676-6FA4E7AF94CE}" srcOrd="0" destOrd="0" presId="urn:microsoft.com/office/officeart/2005/8/layout/vList2"/>
    <dgm:cxn modelId="{9EDD3C64-CEA2-4368-8657-F6C9E9DD913A}" srcId="{76332F8E-6D46-4A1C-9E11-E79DB51B7A12}" destId="{AF767CC3-8A2C-4EAF-9058-63C2FB86E1E9}" srcOrd="4" destOrd="0" parTransId="{73C7E1B0-3F33-4FA8-B05F-047E1E618771}" sibTransId="{FC96E8D4-3609-418F-B7C2-D4ED64C42364}"/>
    <dgm:cxn modelId="{561E346C-B1BE-49C7-83F3-1E5C0B5C4D04}" srcId="{76332F8E-6D46-4A1C-9E11-E79DB51B7A12}" destId="{726454A1-BD50-4F87-B8BB-8F9C99CFDE0B}" srcOrd="1" destOrd="0" parTransId="{D6EA741C-3A22-4D7D-91D2-468CC3F77D71}" sibTransId="{ABF2BEC1-C7A4-45FF-8452-266CC42B0E0D}"/>
    <dgm:cxn modelId="{4DFAAD6C-68D1-45FD-89EA-209ABC262E30}" type="presOf" srcId="{76332F8E-6D46-4A1C-9E11-E79DB51B7A12}" destId="{F0D54400-CCB9-4E2C-8025-1E47EFC062F6}" srcOrd="0" destOrd="0" presId="urn:microsoft.com/office/officeart/2005/8/layout/vList2"/>
    <dgm:cxn modelId="{5E5A7350-A8CE-48C0-83BC-508E6F979237}" srcId="{76332F8E-6D46-4A1C-9E11-E79DB51B7A12}" destId="{A34E2A39-C2EF-4DD7-84C4-2E7470DE20AA}" srcOrd="5" destOrd="0" parTransId="{24DB213B-82FA-4B34-A4B3-46135DA59258}" sibTransId="{69E809DD-17A8-47C7-AFCD-1BBA2E86F2DB}"/>
    <dgm:cxn modelId="{01E86184-7C51-4775-9AB5-3BD4BDE053D3}" type="presOf" srcId="{DEDB68B5-027F-4813-8A2A-F3E670FD7496}" destId="{5F320FD4-6D98-471F-9897-D6F48F9370E2}" srcOrd="0" destOrd="0" presId="urn:microsoft.com/office/officeart/2005/8/layout/vList2"/>
    <dgm:cxn modelId="{0D3DC2A0-5C10-461E-9ABB-634A94D68055}" type="presOf" srcId="{D5430C29-1C24-40D1-A9CE-00CD669EA25D}" destId="{F7DADFAB-DE91-4E43-A0F1-80A9D15F6287}" srcOrd="0" destOrd="0" presId="urn:microsoft.com/office/officeart/2005/8/layout/vList2"/>
    <dgm:cxn modelId="{F9780CA5-58F7-46E3-8124-300018F621A9}" srcId="{76332F8E-6D46-4A1C-9E11-E79DB51B7A12}" destId="{833FA76A-2B14-4846-A945-F6D1F07D38EF}" srcOrd="3" destOrd="0" parTransId="{89E18BBE-40F6-47F7-8BE2-A78910DC728A}" sibTransId="{CCF49624-93F2-42B8-9727-8AE69A5A6745}"/>
    <dgm:cxn modelId="{1E9BEBBD-3F1B-4640-A8BB-57507FDEE5C0}" type="presOf" srcId="{A34E2A39-C2EF-4DD7-84C4-2E7470DE20AA}" destId="{3D8A37D8-0F6D-4CAF-92D1-DC67A948D767}" srcOrd="0" destOrd="0" presId="urn:microsoft.com/office/officeart/2005/8/layout/vList2"/>
    <dgm:cxn modelId="{9ACE1BF8-C935-4542-8521-EB31FD2C8A16}" type="presOf" srcId="{726454A1-BD50-4F87-B8BB-8F9C99CFDE0B}" destId="{4B9D4340-9911-4B2D-8D93-CB7C1B4BC77B}" srcOrd="0" destOrd="0" presId="urn:microsoft.com/office/officeart/2005/8/layout/vList2"/>
    <dgm:cxn modelId="{AD378EFE-3119-41DD-BFFE-964C9ED84CDE}" srcId="{76332F8E-6D46-4A1C-9E11-E79DB51B7A12}" destId="{D5430C29-1C24-40D1-A9CE-00CD669EA25D}" srcOrd="0" destOrd="0" parTransId="{C3BCC63C-7031-496D-99FA-A855CBDC43AD}" sibTransId="{E5F9F784-AF0A-4861-B847-CFD522DEBA02}"/>
    <dgm:cxn modelId="{1122C4A6-AA25-44E9-9BF7-296F78AD08F5}" type="presParOf" srcId="{F0D54400-CCB9-4E2C-8025-1E47EFC062F6}" destId="{F7DADFAB-DE91-4E43-A0F1-80A9D15F6287}" srcOrd="0" destOrd="0" presId="urn:microsoft.com/office/officeart/2005/8/layout/vList2"/>
    <dgm:cxn modelId="{6C9C3343-5BAB-4433-89DC-A8AE49DF862F}" type="presParOf" srcId="{F0D54400-CCB9-4E2C-8025-1E47EFC062F6}" destId="{4A039F04-DB0B-4007-B10F-80652EFE7E63}" srcOrd="1" destOrd="0" presId="urn:microsoft.com/office/officeart/2005/8/layout/vList2"/>
    <dgm:cxn modelId="{37C02233-109B-4CFE-BE85-6AE074357E57}" type="presParOf" srcId="{F0D54400-CCB9-4E2C-8025-1E47EFC062F6}" destId="{4B9D4340-9911-4B2D-8D93-CB7C1B4BC77B}" srcOrd="2" destOrd="0" presId="urn:microsoft.com/office/officeart/2005/8/layout/vList2"/>
    <dgm:cxn modelId="{E9FFFD16-A776-4EDE-9FCC-6C55B7F9ADD9}" type="presParOf" srcId="{F0D54400-CCB9-4E2C-8025-1E47EFC062F6}" destId="{8B3136DA-6B4E-4E77-B50E-48106371D2D5}" srcOrd="3" destOrd="0" presId="urn:microsoft.com/office/officeart/2005/8/layout/vList2"/>
    <dgm:cxn modelId="{143B6772-7C19-4544-BAAD-4AA3BB311DC7}" type="presParOf" srcId="{F0D54400-CCB9-4E2C-8025-1E47EFC062F6}" destId="{5F320FD4-6D98-471F-9897-D6F48F9370E2}" srcOrd="4" destOrd="0" presId="urn:microsoft.com/office/officeart/2005/8/layout/vList2"/>
    <dgm:cxn modelId="{6E4BB067-5E0B-4B93-9915-990C6D5321F6}" type="presParOf" srcId="{F0D54400-CCB9-4E2C-8025-1E47EFC062F6}" destId="{09375B3D-C61D-4B1A-94ED-9384CF7224DE}" srcOrd="5" destOrd="0" presId="urn:microsoft.com/office/officeart/2005/8/layout/vList2"/>
    <dgm:cxn modelId="{702557DD-9889-438E-A8B2-397FC818DAB5}" type="presParOf" srcId="{F0D54400-CCB9-4E2C-8025-1E47EFC062F6}" destId="{DFC1D931-A784-46D3-94A9-F3B82D6A7F29}" srcOrd="6" destOrd="0" presId="urn:microsoft.com/office/officeart/2005/8/layout/vList2"/>
    <dgm:cxn modelId="{E0E30C2D-8795-44F3-B035-E96306D35FAA}" type="presParOf" srcId="{F0D54400-CCB9-4E2C-8025-1E47EFC062F6}" destId="{3D722A6B-7774-410C-9E83-4CE5F6682062}" srcOrd="7" destOrd="0" presId="urn:microsoft.com/office/officeart/2005/8/layout/vList2"/>
    <dgm:cxn modelId="{409E1E68-E72E-4014-A154-B89803795B31}" type="presParOf" srcId="{F0D54400-CCB9-4E2C-8025-1E47EFC062F6}" destId="{5861615C-DD07-43EB-8676-6FA4E7AF94CE}" srcOrd="8" destOrd="0" presId="urn:microsoft.com/office/officeart/2005/8/layout/vList2"/>
    <dgm:cxn modelId="{39188BAC-F493-4F8F-A853-A17A52FBB85E}" type="presParOf" srcId="{F0D54400-CCB9-4E2C-8025-1E47EFC062F6}" destId="{15D9F04C-AEAC-48BF-B592-CDB17BF8330B}" srcOrd="9" destOrd="0" presId="urn:microsoft.com/office/officeart/2005/8/layout/vList2"/>
    <dgm:cxn modelId="{544C4A69-CA63-4580-B211-65E759580E05}" type="presParOf" srcId="{F0D54400-CCB9-4E2C-8025-1E47EFC062F6}" destId="{3D8A37D8-0F6D-4CAF-92D1-DC67A948D767}" srcOrd="1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E109726C-AF49-4FCA-8480-CF92DB2E8929}" type="doc">
      <dgm:prSet loTypeId="urn:microsoft.com/office/officeart/2005/8/layout/vList2" loCatId="list" qsTypeId="urn:microsoft.com/office/officeart/2005/8/quickstyle/simple4" qsCatId="simple" csTypeId="urn:microsoft.com/office/officeart/2005/8/colors/colorful5" csCatId="colorful" phldr="1"/>
      <dgm:spPr/>
      <dgm:t>
        <a:bodyPr/>
        <a:lstStyle/>
        <a:p>
          <a:endParaRPr lang="en-US"/>
        </a:p>
      </dgm:t>
    </dgm:pt>
    <dgm:pt modelId="{D43C3CEB-D303-464F-946A-5B4F600898C4}">
      <dgm:prSet/>
      <dgm:spPr/>
      <dgm:t>
        <a:bodyPr/>
        <a:lstStyle/>
        <a:p>
          <a:r>
            <a:rPr lang="en-GB"/>
            <a:t>Potential of LLM’s for imputing character/text data under? (under MAR and MCAR)</a:t>
          </a:r>
          <a:endParaRPr lang="en-US"/>
        </a:p>
      </dgm:t>
    </dgm:pt>
    <dgm:pt modelId="{DA275545-4609-460A-B473-5A218541AE30}" type="parTrans" cxnId="{9D78108E-6EE7-49E5-8C52-6F47FA8C4605}">
      <dgm:prSet/>
      <dgm:spPr/>
      <dgm:t>
        <a:bodyPr/>
        <a:lstStyle/>
        <a:p>
          <a:endParaRPr lang="en-US"/>
        </a:p>
      </dgm:t>
    </dgm:pt>
    <dgm:pt modelId="{9881D4B3-55EC-464C-A537-7B46BC77EB76}" type="sibTrans" cxnId="{9D78108E-6EE7-49E5-8C52-6F47FA8C4605}">
      <dgm:prSet/>
      <dgm:spPr/>
      <dgm:t>
        <a:bodyPr/>
        <a:lstStyle/>
        <a:p>
          <a:endParaRPr lang="en-US"/>
        </a:p>
      </dgm:t>
    </dgm:pt>
    <dgm:pt modelId="{D424063D-2ABF-4D7B-B625-A1CD85D50989}">
      <dgm:prSet/>
      <dgm:spPr/>
      <dgm:t>
        <a:bodyPr/>
        <a:lstStyle/>
        <a:p>
          <a:r>
            <a:rPr lang="en-GB" i="1"/>
            <a:t>Difference in differences </a:t>
          </a:r>
          <a:r>
            <a:rPr lang="en-GB"/>
            <a:t>analyses</a:t>
          </a:r>
          <a:endParaRPr lang="en-US"/>
        </a:p>
      </dgm:t>
    </dgm:pt>
    <dgm:pt modelId="{2B3ABC5F-2F4A-4FA5-80AC-5181B6D643B4}" type="parTrans" cxnId="{E543DFF1-BAF6-43FC-9913-E3660E54C902}">
      <dgm:prSet/>
      <dgm:spPr/>
      <dgm:t>
        <a:bodyPr/>
        <a:lstStyle/>
        <a:p>
          <a:endParaRPr lang="en-US"/>
        </a:p>
      </dgm:t>
    </dgm:pt>
    <dgm:pt modelId="{D88AA370-934C-4428-8B27-7DE492A84A1D}" type="sibTrans" cxnId="{E543DFF1-BAF6-43FC-9913-E3660E54C902}">
      <dgm:prSet/>
      <dgm:spPr/>
      <dgm:t>
        <a:bodyPr/>
        <a:lstStyle/>
        <a:p>
          <a:endParaRPr lang="en-US"/>
        </a:p>
      </dgm:t>
    </dgm:pt>
    <dgm:pt modelId="{B67CF1B5-3300-4730-800D-8EB42297E9D4}">
      <dgm:prSet/>
      <dgm:spPr/>
      <dgm:t>
        <a:bodyPr/>
        <a:lstStyle/>
        <a:p>
          <a:r>
            <a:rPr lang="en-GB"/>
            <a:t>Deliberate missing data in surveys.</a:t>
          </a:r>
          <a:endParaRPr lang="en-US"/>
        </a:p>
      </dgm:t>
    </dgm:pt>
    <dgm:pt modelId="{2655CDF9-D178-4E80-804A-CD14E38AF845}" type="parTrans" cxnId="{414B2620-EE8E-4B70-B0CE-E52B2E91E918}">
      <dgm:prSet/>
      <dgm:spPr/>
      <dgm:t>
        <a:bodyPr/>
        <a:lstStyle/>
        <a:p>
          <a:endParaRPr lang="en-US"/>
        </a:p>
      </dgm:t>
    </dgm:pt>
    <dgm:pt modelId="{B80F67FF-872A-4DC0-AC15-05DE234AB2B2}" type="sibTrans" cxnId="{414B2620-EE8E-4B70-B0CE-E52B2E91E918}">
      <dgm:prSet/>
      <dgm:spPr/>
      <dgm:t>
        <a:bodyPr/>
        <a:lstStyle/>
        <a:p>
          <a:endParaRPr lang="en-US"/>
        </a:p>
      </dgm:t>
    </dgm:pt>
    <dgm:pt modelId="{8CBA4578-8187-42AF-8790-ED5309E31275}">
      <dgm:prSet/>
      <dgm:spPr/>
      <dgm:t>
        <a:bodyPr/>
        <a:lstStyle/>
        <a:p>
          <a:r>
            <a:rPr lang="en-GB" dirty="0"/>
            <a:t>Deliberate use of MAR as research Q (i.e., examine participant dropout rate)</a:t>
          </a:r>
          <a:endParaRPr lang="en-US" dirty="0"/>
        </a:p>
      </dgm:t>
    </dgm:pt>
    <dgm:pt modelId="{9B29DEE0-F7F8-44A3-80EE-E80966BE79E3}" type="parTrans" cxnId="{D435E98A-BFF4-4EE3-A8F6-17DEC5EBA8A7}">
      <dgm:prSet/>
      <dgm:spPr/>
      <dgm:t>
        <a:bodyPr/>
        <a:lstStyle/>
        <a:p>
          <a:endParaRPr lang="en-US"/>
        </a:p>
      </dgm:t>
    </dgm:pt>
    <dgm:pt modelId="{734770BB-4BAC-41C6-9899-8D0E93046F52}" type="sibTrans" cxnId="{D435E98A-BFF4-4EE3-A8F6-17DEC5EBA8A7}">
      <dgm:prSet/>
      <dgm:spPr/>
      <dgm:t>
        <a:bodyPr/>
        <a:lstStyle/>
        <a:p>
          <a:endParaRPr lang="en-US"/>
        </a:p>
      </dgm:t>
    </dgm:pt>
    <dgm:pt modelId="{BACDC2E9-29A5-4F84-9585-62C053815ACC}" type="pres">
      <dgm:prSet presAssocID="{E109726C-AF49-4FCA-8480-CF92DB2E8929}" presName="linear" presStyleCnt="0">
        <dgm:presLayoutVars>
          <dgm:animLvl val="lvl"/>
          <dgm:resizeHandles val="exact"/>
        </dgm:presLayoutVars>
      </dgm:prSet>
      <dgm:spPr/>
    </dgm:pt>
    <dgm:pt modelId="{AF026545-F6D6-4192-A6B1-D5FF20405BE3}" type="pres">
      <dgm:prSet presAssocID="{D43C3CEB-D303-464F-946A-5B4F600898C4}" presName="parentText" presStyleLbl="node1" presStyleIdx="0" presStyleCnt="4">
        <dgm:presLayoutVars>
          <dgm:chMax val="0"/>
          <dgm:bulletEnabled val="1"/>
        </dgm:presLayoutVars>
      </dgm:prSet>
      <dgm:spPr/>
    </dgm:pt>
    <dgm:pt modelId="{60D93631-4556-4656-9C39-FC7C0744894C}" type="pres">
      <dgm:prSet presAssocID="{9881D4B3-55EC-464C-A537-7B46BC77EB76}" presName="spacer" presStyleCnt="0"/>
      <dgm:spPr/>
    </dgm:pt>
    <dgm:pt modelId="{17FF7ABC-DF23-40C5-86C2-CA1E2FBF0B2F}" type="pres">
      <dgm:prSet presAssocID="{D424063D-2ABF-4D7B-B625-A1CD85D50989}" presName="parentText" presStyleLbl="node1" presStyleIdx="1" presStyleCnt="4">
        <dgm:presLayoutVars>
          <dgm:chMax val="0"/>
          <dgm:bulletEnabled val="1"/>
        </dgm:presLayoutVars>
      </dgm:prSet>
      <dgm:spPr/>
    </dgm:pt>
    <dgm:pt modelId="{EDC8DA62-CA10-4B7C-9661-477089BF8C9D}" type="pres">
      <dgm:prSet presAssocID="{D88AA370-934C-4428-8B27-7DE492A84A1D}" presName="spacer" presStyleCnt="0"/>
      <dgm:spPr/>
    </dgm:pt>
    <dgm:pt modelId="{9D439913-C36C-4189-92BB-75217A4614C3}" type="pres">
      <dgm:prSet presAssocID="{B67CF1B5-3300-4730-800D-8EB42297E9D4}" presName="parentText" presStyleLbl="node1" presStyleIdx="2" presStyleCnt="4">
        <dgm:presLayoutVars>
          <dgm:chMax val="0"/>
          <dgm:bulletEnabled val="1"/>
        </dgm:presLayoutVars>
      </dgm:prSet>
      <dgm:spPr/>
    </dgm:pt>
    <dgm:pt modelId="{338F1F58-9B48-4BEC-9FBB-19E8E8F771D4}" type="pres">
      <dgm:prSet presAssocID="{B80F67FF-872A-4DC0-AC15-05DE234AB2B2}" presName="spacer" presStyleCnt="0"/>
      <dgm:spPr/>
    </dgm:pt>
    <dgm:pt modelId="{46FF4AF2-376F-4678-92B6-18BD0CB5CFB7}" type="pres">
      <dgm:prSet presAssocID="{8CBA4578-8187-42AF-8790-ED5309E31275}" presName="parentText" presStyleLbl="node1" presStyleIdx="3" presStyleCnt="4">
        <dgm:presLayoutVars>
          <dgm:chMax val="0"/>
          <dgm:bulletEnabled val="1"/>
        </dgm:presLayoutVars>
      </dgm:prSet>
      <dgm:spPr/>
    </dgm:pt>
  </dgm:ptLst>
  <dgm:cxnLst>
    <dgm:cxn modelId="{E7B1BF04-9CA4-41AC-AB41-137C00408900}" type="presOf" srcId="{E109726C-AF49-4FCA-8480-CF92DB2E8929}" destId="{BACDC2E9-29A5-4F84-9585-62C053815ACC}" srcOrd="0" destOrd="0" presId="urn:microsoft.com/office/officeart/2005/8/layout/vList2"/>
    <dgm:cxn modelId="{859E8306-A184-4186-B20E-7E9D40293DCE}" type="presOf" srcId="{B67CF1B5-3300-4730-800D-8EB42297E9D4}" destId="{9D439913-C36C-4189-92BB-75217A4614C3}" srcOrd="0" destOrd="0" presId="urn:microsoft.com/office/officeart/2005/8/layout/vList2"/>
    <dgm:cxn modelId="{414B2620-EE8E-4B70-B0CE-E52B2E91E918}" srcId="{E109726C-AF49-4FCA-8480-CF92DB2E8929}" destId="{B67CF1B5-3300-4730-800D-8EB42297E9D4}" srcOrd="2" destOrd="0" parTransId="{2655CDF9-D178-4E80-804A-CD14E38AF845}" sibTransId="{B80F67FF-872A-4DC0-AC15-05DE234AB2B2}"/>
    <dgm:cxn modelId="{D435E98A-BFF4-4EE3-A8F6-17DEC5EBA8A7}" srcId="{E109726C-AF49-4FCA-8480-CF92DB2E8929}" destId="{8CBA4578-8187-42AF-8790-ED5309E31275}" srcOrd="3" destOrd="0" parTransId="{9B29DEE0-F7F8-44A3-80EE-E80966BE79E3}" sibTransId="{734770BB-4BAC-41C6-9899-8D0E93046F52}"/>
    <dgm:cxn modelId="{9D78108E-6EE7-49E5-8C52-6F47FA8C4605}" srcId="{E109726C-AF49-4FCA-8480-CF92DB2E8929}" destId="{D43C3CEB-D303-464F-946A-5B4F600898C4}" srcOrd="0" destOrd="0" parTransId="{DA275545-4609-460A-B473-5A218541AE30}" sibTransId="{9881D4B3-55EC-464C-A537-7B46BC77EB76}"/>
    <dgm:cxn modelId="{44C6C59C-2F2C-4A41-A3FC-4FC4D92CFCE0}" type="presOf" srcId="{D424063D-2ABF-4D7B-B625-A1CD85D50989}" destId="{17FF7ABC-DF23-40C5-86C2-CA1E2FBF0B2F}" srcOrd="0" destOrd="0" presId="urn:microsoft.com/office/officeart/2005/8/layout/vList2"/>
    <dgm:cxn modelId="{AF175AA2-9A1F-4BFD-A06E-8323B92A4EF0}" type="presOf" srcId="{D43C3CEB-D303-464F-946A-5B4F600898C4}" destId="{AF026545-F6D6-4192-A6B1-D5FF20405BE3}" srcOrd="0" destOrd="0" presId="urn:microsoft.com/office/officeart/2005/8/layout/vList2"/>
    <dgm:cxn modelId="{8585F1A3-7569-447E-812F-FE75B527D034}" type="presOf" srcId="{8CBA4578-8187-42AF-8790-ED5309E31275}" destId="{46FF4AF2-376F-4678-92B6-18BD0CB5CFB7}" srcOrd="0" destOrd="0" presId="urn:microsoft.com/office/officeart/2005/8/layout/vList2"/>
    <dgm:cxn modelId="{E543DFF1-BAF6-43FC-9913-E3660E54C902}" srcId="{E109726C-AF49-4FCA-8480-CF92DB2E8929}" destId="{D424063D-2ABF-4D7B-B625-A1CD85D50989}" srcOrd="1" destOrd="0" parTransId="{2B3ABC5F-2F4A-4FA5-80AC-5181B6D643B4}" sibTransId="{D88AA370-934C-4428-8B27-7DE492A84A1D}"/>
    <dgm:cxn modelId="{B48FAF33-DA3C-4CAC-A479-89973DCD838A}" type="presParOf" srcId="{BACDC2E9-29A5-4F84-9585-62C053815ACC}" destId="{AF026545-F6D6-4192-A6B1-D5FF20405BE3}" srcOrd="0" destOrd="0" presId="urn:microsoft.com/office/officeart/2005/8/layout/vList2"/>
    <dgm:cxn modelId="{940CC0EF-6D2D-481D-A787-E203A5DCCE0D}" type="presParOf" srcId="{BACDC2E9-29A5-4F84-9585-62C053815ACC}" destId="{60D93631-4556-4656-9C39-FC7C0744894C}" srcOrd="1" destOrd="0" presId="urn:microsoft.com/office/officeart/2005/8/layout/vList2"/>
    <dgm:cxn modelId="{4D0C9928-E56C-4950-B9F0-7BA9AD4A710E}" type="presParOf" srcId="{BACDC2E9-29A5-4F84-9585-62C053815ACC}" destId="{17FF7ABC-DF23-40C5-86C2-CA1E2FBF0B2F}" srcOrd="2" destOrd="0" presId="urn:microsoft.com/office/officeart/2005/8/layout/vList2"/>
    <dgm:cxn modelId="{BB2FC73E-3EE7-48E4-AFE5-00B0E6F7D759}" type="presParOf" srcId="{BACDC2E9-29A5-4F84-9585-62C053815ACC}" destId="{EDC8DA62-CA10-4B7C-9661-477089BF8C9D}" srcOrd="3" destOrd="0" presId="urn:microsoft.com/office/officeart/2005/8/layout/vList2"/>
    <dgm:cxn modelId="{D5181DFF-5F90-4FDA-AC70-99A8F133A7C4}" type="presParOf" srcId="{BACDC2E9-29A5-4F84-9585-62C053815ACC}" destId="{9D439913-C36C-4189-92BB-75217A4614C3}" srcOrd="4" destOrd="0" presId="urn:microsoft.com/office/officeart/2005/8/layout/vList2"/>
    <dgm:cxn modelId="{49B453CE-2C90-41EB-9948-B2C37ECAEE6F}" type="presParOf" srcId="{BACDC2E9-29A5-4F84-9585-62C053815ACC}" destId="{338F1F58-9B48-4BEC-9FBB-19E8E8F771D4}" srcOrd="5" destOrd="0" presId="urn:microsoft.com/office/officeart/2005/8/layout/vList2"/>
    <dgm:cxn modelId="{EDD769EE-BA67-4DEC-9CFA-C76EAF6440B1}" type="presParOf" srcId="{BACDC2E9-29A5-4F84-9585-62C053815ACC}" destId="{46FF4AF2-376F-4678-92B6-18BD0CB5CFB7}"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E3580FB5-985F-4E3F-AC30-965AC3F6E61F}" type="doc">
      <dgm:prSet loTypeId="urn:microsoft.com/office/officeart/2005/8/layout/vList2" loCatId="list" qsTypeId="urn:microsoft.com/office/officeart/2005/8/quickstyle/simple4" qsCatId="simple" csTypeId="urn:microsoft.com/office/officeart/2005/8/colors/colorful2" csCatId="colorful" phldr="1"/>
      <dgm:spPr/>
      <dgm:t>
        <a:bodyPr/>
        <a:lstStyle/>
        <a:p>
          <a:endParaRPr lang="en-US"/>
        </a:p>
      </dgm:t>
    </dgm:pt>
    <dgm:pt modelId="{06C568B5-1D1F-4078-A4E8-1490D461B827}">
      <dgm:prSet/>
      <dgm:spPr/>
      <dgm:t>
        <a:bodyPr/>
        <a:lstStyle/>
        <a:p>
          <a:r>
            <a:rPr lang="en-GB"/>
            <a:t>Avoid mean imputation like the plague!</a:t>
          </a:r>
          <a:endParaRPr lang="en-US"/>
        </a:p>
      </dgm:t>
    </dgm:pt>
    <dgm:pt modelId="{C1199E96-527B-41AE-A55D-99977F6E2321}" type="parTrans" cxnId="{E76BCE6B-355A-4FE6-9127-A69F1F4FF7C5}">
      <dgm:prSet/>
      <dgm:spPr/>
      <dgm:t>
        <a:bodyPr/>
        <a:lstStyle/>
        <a:p>
          <a:endParaRPr lang="en-US"/>
        </a:p>
      </dgm:t>
    </dgm:pt>
    <dgm:pt modelId="{F6035E4B-9176-4AD6-AE69-1F8A9F683F6D}" type="sibTrans" cxnId="{E76BCE6B-355A-4FE6-9127-A69F1F4FF7C5}">
      <dgm:prSet/>
      <dgm:spPr/>
      <dgm:t>
        <a:bodyPr/>
        <a:lstStyle/>
        <a:p>
          <a:endParaRPr lang="en-US"/>
        </a:p>
      </dgm:t>
    </dgm:pt>
    <dgm:pt modelId="{7FF890DE-A702-4C83-9434-498240CE3236}">
      <dgm:prSet/>
      <dgm:spPr/>
      <dgm:t>
        <a:bodyPr/>
        <a:lstStyle/>
        <a:p>
          <a:r>
            <a:rPr lang="en-US" dirty="0"/>
            <a:t>Remember to report your missing data process. Keep track of what’s missing.</a:t>
          </a:r>
        </a:p>
      </dgm:t>
    </dgm:pt>
    <dgm:pt modelId="{FDB55B6F-9162-4A96-9EB4-482651A4A71B}" type="parTrans" cxnId="{9F64124C-FDB7-49C8-A98B-00A0FA9FBAC9}">
      <dgm:prSet/>
      <dgm:spPr/>
      <dgm:t>
        <a:bodyPr/>
        <a:lstStyle/>
        <a:p>
          <a:endParaRPr lang="en-US"/>
        </a:p>
      </dgm:t>
    </dgm:pt>
    <dgm:pt modelId="{65D6D58C-9086-40C5-8CE0-0BF3CC6E7E32}" type="sibTrans" cxnId="{9F64124C-FDB7-49C8-A98B-00A0FA9FBAC9}">
      <dgm:prSet/>
      <dgm:spPr/>
      <dgm:t>
        <a:bodyPr/>
        <a:lstStyle/>
        <a:p>
          <a:endParaRPr lang="en-US"/>
        </a:p>
      </dgm:t>
    </dgm:pt>
    <dgm:pt modelId="{5189EA48-66C3-410C-BBBF-16318898BC9E}">
      <dgm:prSet/>
      <dgm:spPr/>
      <dgm:t>
        <a:bodyPr/>
        <a:lstStyle/>
        <a:p>
          <a:r>
            <a:rPr lang="en-GB"/>
            <a:t>Instead, maximum likelihood, baysian estimation and multiple imputation are recommended, and they often produce similar results. </a:t>
          </a:r>
          <a:endParaRPr lang="en-US" dirty="0"/>
        </a:p>
      </dgm:t>
    </dgm:pt>
    <dgm:pt modelId="{D9FD3E21-2579-42CB-BA64-EBB5B8805F06}" type="parTrans" cxnId="{05F58332-29E3-4D8F-9CE9-FEF449A1745A}">
      <dgm:prSet/>
      <dgm:spPr/>
      <dgm:t>
        <a:bodyPr/>
        <a:lstStyle/>
        <a:p>
          <a:endParaRPr lang="en-GB"/>
        </a:p>
      </dgm:t>
    </dgm:pt>
    <dgm:pt modelId="{62306A9E-F467-4CE0-AB3B-487C158674DB}" type="sibTrans" cxnId="{05F58332-29E3-4D8F-9CE9-FEF449A1745A}">
      <dgm:prSet/>
      <dgm:spPr/>
      <dgm:t>
        <a:bodyPr/>
        <a:lstStyle/>
        <a:p>
          <a:endParaRPr lang="en-GB"/>
        </a:p>
      </dgm:t>
    </dgm:pt>
    <dgm:pt modelId="{BDFDD6AD-3D4B-4AC0-864A-CFA72E6CDBB2}">
      <dgm:prSet/>
      <dgm:spPr/>
      <dgm:t>
        <a:bodyPr/>
        <a:lstStyle/>
        <a:p>
          <a:r>
            <a:rPr lang="en-GB" dirty="0"/>
            <a:t>Differences between use of these methods are usually informed by research design, researcher preference, and statistical philosophy (Enders, 2022). </a:t>
          </a:r>
          <a:endParaRPr lang="en-US" dirty="0"/>
        </a:p>
      </dgm:t>
    </dgm:pt>
    <dgm:pt modelId="{1071B2CA-8272-4041-9361-5DEECA4B5441}" type="parTrans" cxnId="{9836CEFF-5102-452D-9F0D-13E7B8C0F9A4}">
      <dgm:prSet/>
      <dgm:spPr/>
      <dgm:t>
        <a:bodyPr/>
        <a:lstStyle/>
        <a:p>
          <a:endParaRPr lang="en-GB"/>
        </a:p>
      </dgm:t>
    </dgm:pt>
    <dgm:pt modelId="{0246662A-252F-4033-8E21-B50BD7ED21B7}" type="sibTrans" cxnId="{9836CEFF-5102-452D-9F0D-13E7B8C0F9A4}">
      <dgm:prSet/>
      <dgm:spPr/>
      <dgm:t>
        <a:bodyPr/>
        <a:lstStyle/>
        <a:p>
          <a:endParaRPr lang="en-GB"/>
        </a:p>
      </dgm:t>
    </dgm:pt>
    <dgm:pt modelId="{9D0A6DEE-25E5-47DF-8353-20725BBB35ED}">
      <dgm:prSet/>
      <dgm:spPr/>
      <dgm:t>
        <a:bodyPr/>
        <a:lstStyle/>
        <a:p>
          <a:r>
            <a:rPr lang="en-GB" dirty="0"/>
            <a:t>There are plenty of ways to deliberately use missing data in your research</a:t>
          </a:r>
          <a:endParaRPr lang="en-US" dirty="0"/>
        </a:p>
      </dgm:t>
    </dgm:pt>
    <dgm:pt modelId="{FC1B4579-982B-4BE5-8E03-FC05316830E0}" type="parTrans" cxnId="{572AB885-A2E0-4D15-A6CD-6A3E572B9479}">
      <dgm:prSet/>
      <dgm:spPr/>
      <dgm:t>
        <a:bodyPr/>
        <a:lstStyle/>
        <a:p>
          <a:endParaRPr lang="en-GB"/>
        </a:p>
      </dgm:t>
    </dgm:pt>
    <dgm:pt modelId="{87141EDE-9E73-44DD-AEED-397D11CAE501}" type="sibTrans" cxnId="{572AB885-A2E0-4D15-A6CD-6A3E572B9479}">
      <dgm:prSet/>
      <dgm:spPr/>
      <dgm:t>
        <a:bodyPr/>
        <a:lstStyle/>
        <a:p>
          <a:endParaRPr lang="en-GB"/>
        </a:p>
      </dgm:t>
    </dgm:pt>
    <dgm:pt modelId="{89CDB75C-1A61-404B-BDD3-18622FE10CB3}" type="pres">
      <dgm:prSet presAssocID="{E3580FB5-985F-4E3F-AC30-965AC3F6E61F}" presName="linear" presStyleCnt="0">
        <dgm:presLayoutVars>
          <dgm:animLvl val="lvl"/>
          <dgm:resizeHandles val="exact"/>
        </dgm:presLayoutVars>
      </dgm:prSet>
      <dgm:spPr/>
    </dgm:pt>
    <dgm:pt modelId="{908F3A66-6EEA-426C-86C9-3F3036783D16}" type="pres">
      <dgm:prSet presAssocID="{06C568B5-1D1F-4078-A4E8-1490D461B827}" presName="parentText" presStyleLbl="node1" presStyleIdx="0" presStyleCnt="5">
        <dgm:presLayoutVars>
          <dgm:chMax val="0"/>
          <dgm:bulletEnabled val="1"/>
        </dgm:presLayoutVars>
      </dgm:prSet>
      <dgm:spPr/>
    </dgm:pt>
    <dgm:pt modelId="{117A9204-0172-4438-8E99-6A98020771B7}" type="pres">
      <dgm:prSet presAssocID="{F6035E4B-9176-4AD6-AE69-1F8A9F683F6D}" presName="spacer" presStyleCnt="0"/>
      <dgm:spPr/>
    </dgm:pt>
    <dgm:pt modelId="{69A16E85-0DB8-488F-A4B9-6D263EC65B34}" type="pres">
      <dgm:prSet presAssocID="{5189EA48-66C3-410C-BBBF-16318898BC9E}" presName="parentText" presStyleLbl="node1" presStyleIdx="1" presStyleCnt="5">
        <dgm:presLayoutVars>
          <dgm:chMax val="0"/>
          <dgm:bulletEnabled val="1"/>
        </dgm:presLayoutVars>
      </dgm:prSet>
      <dgm:spPr/>
    </dgm:pt>
    <dgm:pt modelId="{582FB85C-F388-4B48-B9BF-0EAB41CDE1BD}" type="pres">
      <dgm:prSet presAssocID="{62306A9E-F467-4CE0-AB3B-487C158674DB}" presName="spacer" presStyleCnt="0"/>
      <dgm:spPr/>
    </dgm:pt>
    <dgm:pt modelId="{6E3EA12E-837F-4621-AA47-A4FA41224A43}" type="pres">
      <dgm:prSet presAssocID="{BDFDD6AD-3D4B-4AC0-864A-CFA72E6CDBB2}" presName="parentText" presStyleLbl="node1" presStyleIdx="2" presStyleCnt="5">
        <dgm:presLayoutVars>
          <dgm:chMax val="0"/>
          <dgm:bulletEnabled val="1"/>
        </dgm:presLayoutVars>
      </dgm:prSet>
      <dgm:spPr/>
    </dgm:pt>
    <dgm:pt modelId="{C83B37EE-5A80-4C3E-9815-8CD3CB6A418F}" type="pres">
      <dgm:prSet presAssocID="{0246662A-252F-4033-8E21-B50BD7ED21B7}" presName="spacer" presStyleCnt="0"/>
      <dgm:spPr/>
    </dgm:pt>
    <dgm:pt modelId="{A9BE6AE3-055B-4CB1-85D6-91A8B20180BC}" type="pres">
      <dgm:prSet presAssocID="{7FF890DE-A702-4C83-9434-498240CE3236}" presName="parentText" presStyleLbl="node1" presStyleIdx="3" presStyleCnt="5">
        <dgm:presLayoutVars>
          <dgm:chMax val="0"/>
          <dgm:bulletEnabled val="1"/>
        </dgm:presLayoutVars>
      </dgm:prSet>
      <dgm:spPr/>
    </dgm:pt>
    <dgm:pt modelId="{DBABC676-F8AF-45EC-A4C4-693D46E198BB}" type="pres">
      <dgm:prSet presAssocID="{65D6D58C-9086-40C5-8CE0-0BF3CC6E7E32}" presName="spacer" presStyleCnt="0"/>
      <dgm:spPr/>
    </dgm:pt>
    <dgm:pt modelId="{AB20095B-C2B3-4F8F-AC5E-992424561D55}" type="pres">
      <dgm:prSet presAssocID="{9D0A6DEE-25E5-47DF-8353-20725BBB35ED}" presName="parentText" presStyleLbl="node1" presStyleIdx="4" presStyleCnt="5">
        <dgm:presLayoutVars>
          <dgm:chMax val="0"/>
          <dgm:bulletEnabled val="1"/>
        </dgm:presLayoutVars>
      </dgm:prSet>
      <dgm:spPr/>
    </dgm:pt>
  </dgm:ptLst>
  <dgm:cxnLst>
    <dgm:cxn modelId="{E0194616-4F7D-4A39-89FA-7DEC78EFC348}" type="presOf" srcId="{BDFDD6AD-3D4B-4AC0-864A-CFA72E6CDBB2}" destId="{6E3EA12E-837F-4621-AA47-A4FA41224A43}" srcOrd="0" destOrd="0" presId="urn:microsoft.com/office/officeart/2005/8/layout/vList2"/>
    <dgm:cxn modelId="{05F58332-29E3-4D8F-9CE9-FEF449A1745A}" srcId="{E3580FB5-985F-4E3F-AC30-965AC3F6E61F}" destId="{5189EA48-66C3-410C-BBBF-16318898BC9E}" srcOrd="1" destOrd="0" parTransId="{D9FD3E21-2579-42CB-BA64-EBB5B8805F06}" sibTransId="{62306A9E-F467-4CE0-AB3B-487C158674DB}"/>
    <dgm:cxn modelId="{E76BCE6B-355A-4FE6-9127-A69F1F4FF7C5}" srcId="{E3580FB5-985F-4E3F-AC30-965AC3F6E61F}" destId="{06C568B5-1D1F-4078-A4E8-1490D461B827}" srcOrd="0" destOrd="0" parTransId="{C1199E96-527B-41AE-A55D-99977F6E2321}" sibTransId="{F6035E4B-9176-4AD6-AE69-1F8A9F683F6D}"/>
    <dgm:cxn modelId="{9F64124C-FDB7-49C8-A98B-00A0FA9FBAC9}" srcId="{E3580FB5-985F-4E3F-AC30-965AC3F6E61F}" destId="{7FF890DE-A702-4C83-9434-498240CE3236}" srcOrd="3" destOrd="0" parTransId="{FDB55B6F-9162-4A96-9EB4-482651A4A71B}" sibTransId="{65D6D58C-9086-40C5-8CE0-0BF3CC6E7E32}"/>
    <dgm:cxn modelId="{572AB885-A2E0-4D15-A6CD-6A3E572B9479}" srcId="{E3580FB5-985F-4E3F-AC30-965AC3F6E61F}" destId="{9D0A6DEE-25E5-47DF-8353-20725BBB35ED}" srcOrd="4" destOrd="0" parTransId="{FC1B4579-982B-4BE5-8E03-FC05316830E0}" sibTransId="{87141EDE-9E73-44DD-AEED-397D11CAE501}"/>
    <dgm:cxn modelId="{CDBAF194-3709-439F-B395-DD352C4ADE00}" type="presOf" srcId="{7FF890DE-A702-4C83-9434-498240CE3236}" destId="{A9BE6AE3-055B-4CB1-85D6-91A8B20180BC}" srcOrd="0" destOrd="0" presId="urn:microsoft.com/office/officeart/2005/8/layout/vList2"/>
    <dgm:cxn modelId="{2FD30299-CA4B-4088-971F-2920DB107E08}" type="presOf" srcId="{9D0A6DEE-25E5-47DF-8353-20725BBB35ED}" destId="{AB20095B-C2B3-4F8F-AC5E-992424561D55}" srcOrd="0" destOrd="0" presId="urn:microsoft.com/office/officeart/2005/8/layout/vList2"/>
    <dgm:cxn modelId="{B8DF2C9E-ED01-4D4B-BC4C-00CB9FDE361B}" type="presOf" srcId="{06C568B5-1D1F-4078-A4E8-1490D461B827}" destId="{908F3A66-6EEA-426C-86C9-3F3036783D16}" srcOrd="0" destOrd="0" presId="urn:microsoft.com/office/officeart/2005/8/layout/vList2"/>
    <dgm:cxn modelId="{1EDADA9F-2D1F-4F42-8F77-EBDAB83F86BD}" type="presOf" srcId="{5189EA48-66C3-410C-BBBF-16318898BC9E}" destId="{69A16E85-0DB8-488F-A4B9-6D263EC65B34}" srcOrd="0" destOrd="0" presId="urn:microsoft.com/office/officeart/2005/8/layout/vList2"/>
    <dgm:cxn modelId="{038974CC-A5BD-45BC-BD90-F4EE008DC97C}" type="presOf" srcId="{E3580FB5-985F-4E3F-AC30-965AC3F6E61F}" destId="{89CDB75C-1A61-404B-BDD3-18622FE10CB3}" srcOrd="0" destOrd="0" presId="urn:microsoft.com/office/officeart/2005/8/layout/vList2"/>
    <dgm:cxn modelId="{9836CEFF-5102-452D-9F0D-13E7B8C0F9A4}" srcId="{E3580FB5-985F-4E3F-AC30-965AC3F6E61F}" destId="{BDFDD6AD-3D4B-4AC0-864A-CFA72E6CDBB2}" srcOrd="2" destOrd="0" parTransId="{1071B2CA-8272-4041-9361-5DEECA4B5441}" sibTransId="{0246662A-252F-4033-8E21-B50BD7ED21B7}"/>
    <dgm:cxn modelId="{F11FB3C1-04CE-48B4-83B5-B0E4DA23E799}" type="presParOf" srcId="{89CDB75C-1A61-404B-BDD3-18622FE10CB3}" destId="{908F3A66-6EEA-426C-86C9-3F3036783D16}" srcOrd="0" destOrd="0" presId="urn:microsoft.com/office/officeart/2005/8/layout/vList2"/>
    <dgm:cxn modelId="{9786E523-5F44-462B-856B-4A8AF1A49FCD}" type="presParOf" srcId="{89CDB75C-1A61-404B-BDD3-18622FE10CB3}" destId="{117A9204-0172-4438-8E99-6A98020771B7}" srcOrd="1" destOrd="0" presId="urn:microsoft.com/office/officeart/2005/8/layout/vList2"/>
    <dgm:cxn modelId="{BC116E71-183B-4047-AF8A-8C642814EA63}" type="presParOf" srcId="{89CDB75C-1A61-404B-BDD3-18622FE10CB3}" destId="{69A16E85-0DB8-488F-A4B9-6D263EC65B34}" srcOrd="2" destOrd="0" presId="urn:microsoft.com/office/officeart/2005/8/layout/vList2"/>
    <dgm:cxn modelId="{58EE7651-E7CF-4D60-AA99-7AF6B46C7EBC}" type="presParOf" srcId="{89CDB75C-1A61-404B-BDD3-18622FE10CB3}" destId="{582FB85C-F388-4B48-B9BF-0EAB41CDE1BD}" srcOrd="3" destOrd="0" presId="urn:microsoft.com/office/officeart/2005/8/layout/vList2"/>
    <dgm:cxn modelId="{408CF7F8-F8B9-4B58-B65E-AEAAF77FAB04}" type="presParOf" srcId="{89CDB75C-1A61-404B-BDD3-18622FE10CB3}" destId="{6E3EA12E-837F-4621-AA47-A4FA41224A43}" srcOrd="4" destOrd="0" presId="urn:microsoft.com/office/officeart/2005/8/layout/vList2"/>
    <dgm:cxn modelId="{3866023B-46CA-44A6-88F1-BD0F0B780B3E}" type="presParOf" srcId="{89CDB75C-1A61-404B-BDD3-18622FE10CB3}" destId="{C83B37EE-5A80-4C3E-9815-8CD3CB6A418F}" srcOrd="5" destOrd="0" presId="urn:microsoft.com/office/officeart/2005/8/layout/vList2"/>
    <dgm:cxn modelId="{C7406FC7-2400-4C4A-B3A1-2655A2C97965}" type="presParOf" srcId="{89CDB75C-1A61-404B-BDD3-18622FE10CB3}" destId="{A9BE6AE3-055B-4CB1-85D6-91A8B20180BC}" srcOrd="6" destOrd="0" presId="urn:microsoft.com/office/officeart/2005/8/layout/vList2"/>
    <dgm:cxn modelId="{D78356E2-E1B5-48EC-ABB4-F8FB2F54A1C9}" type="presParOf" srcId="{89CDB75C-1A61-404B-BDD3-18622FE10CB3}" destId="{DBABC676-F8AF-45EC-A4C4-693D46E198BB}" srcOrd="7" destOrd="0" presId="urn:microsoft.com/office/officeart/2005/8/layout/vList2"/>
    <dgm:cxn modelId="{9D72E1D0-0BE7-4608-8049-6105FC88ED46}" type="presParOf" srcId="{89CDB75C-1A61-404B-BDD3-18622FE10CB3}" destId="{AB20095B-C2B3-4F8F-AC5E-992424561D55}" srcOrd="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DD27A8-6C44-4BD8-9C86-F954C6B5682E}">
      <dsp:nvSpPr>
        <dsp:cNvPr id="0" name=""/>
        <dsp:cNvSpPr/>
      </dsp:nvSpPr>
      <dsp:spPr>
        <a:xfrm>
          <a:off x="0" y="2439"/>
          <a:ext cx="6301601" cy="1236616"/>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996C603-D257-4231-A71A-DABE834AC8A3}">
      <dsp:nvSpPr>
        <dsp:cNvPr id="0" name=""/>
        <dsp:cNvSpPr/>
      </dsp:nvSpPr>
      <dsp:spPr>
        <a:xfrm>
          <a:off x="374076" y="280678"/>
          <a:ext cx="680139" cy="68013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5CC7E17-F60B-4B1D-9990-03BC8BA8286E}">
      <dsp:nvSpPr>
        <dsp:cNvPr id="0" name=""/>
        <dsp:cNvSpPr/>
      </dsp:nvSpPr>
      <dsp:spPr>
        <a:xfrm>
          <a:off x="1428292" y="2439"/>
          <a:ext cx="4873308" cy="12366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0875" tIns="130875" rIns="130875" bIns="130875" numCol="1" spcCol="1270" anchor="ctr" anchorCtr="0">
          <a:noAutofit/>
        </a:bodyPr>
        <a:lstStyle/>
        <a:p>
          <a:pPr marL="0" lvl="0" indent="0" algn="l" defTabSz="977900">
            <a:lnSpc>
              <a:spcPct val="90000"/>
            </a:lnSpc>
            <a:spcBef>
              <a:spcPct val="0"/>
            </a:spcBef>
            <a:spcAft>
              <a:spcPct val="35000"/>
            </a:spcAft>
            <a:buNone/>
          </a:pPr>
          <a:r>
            <a:rPr lang="en-GB" sz="2200" kern="1200"/>
            <a:t>Knowing our data – should any NA be nulls or zeros?</a:t>
          </a:r>
          <a:endParaRPr lang="en-US" sz="2200" kern="1200"/>
        </a:p>
      </dsp:txBody>
      <dsp:txXfrm>
        <a:off x="1428292" y="2439"/>
        <a:ext cx="4873308" cy="1236616"/>
      </dsp:txXfrm>
    </dsp:sp>
    <dsp:sp modelId="{2EA4EA46-8F97-4383-A761-3CBAF1850C2F}">
      <dsp:nvSpPr>
        <dsp:cNvPr id="0" name=""/>
        <dsp:cNvSpPr/>
      </dsp:nvSpPr>
      <dsp:spPr>
        <a:xfrm>
          <a:off x="0" y="1548210"/>
          <a:ext cx="6301601" cy="1236616"/>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3BB8467-CF93-4878-A02A-6EA780C50238}">
      <dsp:nvSpPr>
        <dsp:cNvPr id="0" name=""/>
        <dsp:cNvSpPr/>
      </dsp:nvSpPr>
      <dsp:spPr>
        <a:xfrm>
          <a:off x="374076" y="1826449"/>
          <a:ext cx="680139" cy="68013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6F14C6C-D4FE-456B-ABF0-02969D5A9DFC}">
      <dsp:nvSpPr>
        <dsp:cNvPr id="0" name=""/>
        <dsp:cNvSpPr/>
      </dsp:nvSpPr>
      <dsp:spPr>
        <a:xfrm>
          <a:off x="1428292" y="1548210"/>
          <a:ext cx="4873308" cy="12366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0875" tIns="130875" rIns="130875" bIns="130875" numCol="1" spcCol="1270" anchor="ctr" anchorCtr="0">
          <a:noAutofit/>
        </a:bodyPr>
        <a:lstStyle/>
        <a:p>
          <a:pPr marL="0" lvl="0" indent="0" algn="l" defTabSz="977900">
            <a:lnSpc>
              <a:spcPct val="90000"/>
            </a:lnSpc>
            <a:spcBef>
              <a:spcPct val="0"/>
            </a:spcBef>
            <a:spcAft>
              <a:spcPct val="35000"/>
            </a:spcAft>
            <a:buNone/>
          </a:pPr>
          <a:r>
            <a:rPr lang="en-GB" sz="2200" kern="1200" dirty="0"/>
            <a:t>Knowing the theory supporting our data – what might we expect? </a:t>
          </a:r>
          <a:endParaRPr lang="en-US" sz="2200" kern="1200" dirty="0"/>
        </a:p>
      </dsp:txBody>
      <dsp:txXfrm>
        <a:off x="1428292" y="1548210"/>
        <a:ext cx="4873308" cy="1236616"/>
      </dsp:txXfrm>
    </dsp:sp>
    <dsp:sp modelId="{A165C6CA-9B0C-4FCD-AA11-AE2A81D73DF9}">
      <dsp:nvSpPr>
        <dsp:cNvPr id="0" name=""/>
        <dsp:cNvSpPr/>
      </dsp:nvSpPr>
      <dsp:spPr>
        <a:xfrm>
          <a:off x="0" y="3093981"/>
          <a:ext cx="6301601" cy="1236616"/>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A422805-3E26-4F21-87DF-7A6BD5EBDC02}">
      <dsp:nvSpPr>
        <dsp:cNvPr id="0" name=""/>
        <dsp:cNvSpPr/>
      </dsp:nvSpPr>
      <dsp:spPr>
        <a:xfrm>
          <a:off x="374076" y="3372220"/>
          <a:ext cx="680139" cy="68013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CFFACB7-54B7-48F7-AF0C-881336C39DEA}">
      <dsp:nvSpPr>
        <dsp:cNvPr id="0" name=""/>
        <dsp:cNvSpPr/>
      </dsp:nvSpPr>
      <dsp:spPr>
        <a:xfrm>
          <a:off x="1273369" y="4642192"/>
          <a:ext cx="4873308" cy="12366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0875" tIns="130875" rIns="130875" bIns="130875" numCol="1" spcCol="1270" anchor="ctr" anchorCtr="0">
          <a:noAutofit/>
        </a:bodyPr>
        <a:lstStyle/>
        <a:p>
          <a:pPr marL="0" lvl="0" indent="0" algn="l" defTabSz="977900">
            <a:lnSpc>
              <a:spcPct val="90000"/>
            </a:lnSpc>
            <a:spcBef>
              <a:spcPct val="0"/>
            </a:spcBef>
            <a:spcAft>
              <a:spcPct val="35000"/>
            </a:spcAft>
            <a:buNone/>
          </a:pPr>
          <a:r>
            <a:rPr lang="en-GB" sz="2200" kern="1200" dirty="0"/>
            <a:t>Using statistical tests – Little test of missing data, logistic regressions.</a:t>
          </a:r>
          <a:endParaRPr lang="en-US" sz="2200" kern="1200" dirty="0"/>
        </a:p>
      </dsp:txBody>
      <dsp:txXfrm>
        <a:off x="1273369" y="4642192"/>
        <a:ext cx="4873308" cy="1236616"/>
      </dsp:txXfrm>
    </dsp:sp>
    <dsp:sp modelId="{12AE5C47-CF74-4A52-9CC7-DED61C570929}">
      <dsp:nvSpPr>
        <dsp:cNvPr id="0" name=""/>
        <dsp:cNvSpPr/>
      </dsp:nvSpPr>
      <dsp:spPr>
        <a:xfrm>
          <a:off x="0" y="4639752"/>
          <a:ext cx="6301601" cy="1236616"/>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0F1CFD0-7ECA-4F0C-95DD-82D55850CB37}">
      <dsp:nvSpPr>
        <dsp:cNvPr id="0" name=""/>
        <dsp:cNvSpPr/>
      </dsp:nvSpPr>
      <dsp:spPr>
        <a:xfrm>
          <a:off x="374076" y="4917991"/>
          <a:ext cx="680139" cy="68013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A89B0FE-9DD0-458B-8321-0E59A95A865F}">
      <dsp:nvSpPr>
        <dsp:cNvPr id="0" name=""/>
        <dsp:cNvSpPr/>
      </dsp:nvSpPr>
      <dsp:spPr>
        <a:xfrm>
          <a:off x="1428292" y="3113724"/>
          <a:ext cx="4873308" cy="11609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0875" tIns="130875" rIns="130875" bIns="130875" numCol="1" spcCol="1270" anchor="ctr" anchorCtr="0">
          <a:noAutofit/>
        </a:bodyPr>
        <a:lstStyle/>
        <a:p>
          <a:pPr marL="0" lvl="0" indent="0" algn="l" defTabSz="977900">
            <a:lnSpc>
              <a:spcPct val="90000"/>
            </a:lnSpc>
            <a:spcBef>
              <a:spcPct val="0"/>
            </a:spcBef>
            <a:spcAft>
              <a:spcPct val="35000"/>
            </a:spcAft>
            <a:buNone/>
          </a:pPr>
          <a:r>
            <a:rPr lang="en-GB" sz="2200" kern="1200" dirty="0"/>
            <a:t>Through exploring the data.</a:t>
          </a:r>
          <a:endParaRPr lang="en-US" sz="2200" kern="1200" dirty="0"/>
        </a:p>
      </dsp:txBody>
      <dsp:txXfrm>
        <a:off x="1428292" y="3113724"/>
        <a:ext cx="4873308" cy="116094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E2D0C5-6DFD-4B32-9530-34FE91B8628D}">
      <dsp:nvSpPr>
        <dsp:cNvPr id="0" name=""/>
        <dsp:cNvSpPr/>
      </dsp:nvSpPr>
      <dsp:spPr>
        <a:xfrm>
          <a:off x="0" y="487"/>
          <a:ext cx="7341326" cy="114178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9FBCA70-8C73-455B-A563-012684785B37}">
      <dsp:nvSpPr>
        <dsp:cNvPr id="0" name=""/>
        <dsp:cNvSpPr/>
      </dsp:nvSpPr>
      <dsp:spPr>
        <a:xfrm>
          <a:off x="345390" y="257390"/>
          <a:ext cx="627983" cy="62798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7605D6B-89AB-4D2C-B86F-81C67D7930EE}">
      <dsp:nvSpPr>
        <dsp:cNvPr id="0" name=""/>
        <dsp:cNvSpPr/>
      </dsp:nvSpPr>
      <dsp:spPr>
        <a:xfrm>
          <a:off x="1318765" y="487"/>
          <a:ext cx="3303596" cy="11417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839" tIns="120839" rIns="120839" bIns="120839" numCol="1" spcCol="1270" anchor="ctr" anchorCtr="0">
          <a:noAutofit/>
        </a:bodyPr>
        <a:lstStyle/>
        <a:p>
          <a:pPr marL="0" lvl="0" indent="0" algn="l" defTabSz="1111250">
            <a:lnSpc>
              <a:spcPct val="100000"/>
            </a:lnSpc>
            <a:spcBef>
              <a:spcPct val="0"/>
            </a:spcBef>
            <a:spcAft>
              <a:spcPct val="35000"/>
            </a:spcAft>
            <a:buNone/>
          </a:pPr>
          <a:r>
            <a:rPr lang="en-GB" sz="2500" kern="1200"/>
            <a:t>Missing completely at random MCAR</a:t>
          </a:r>
          <a:endParaRPr lang="en-US" sz="2500" kern="1200"/>
        </a:p>
      </dsp:txBody>
      <dsp:txXfrm>
        <a:off x="1318765" y="487"/>
        <a:ext cx="3303596" cy="1141788"/>
      </dsp:txXfrm>
    </dsp:sp>
    <dsp:sp modelId="{2F57ADFD-9BDC-46D8-B71D-0C98A8E9160F}">
      <dsp:nvSpPr>
        <dsp:cNvPr id="0" name=""/>
        <dsp:cNvSpPr/>
      </dsp:nvSpPr>
      <dsp:spPr>
        <a:xfrm>
          <a:off x="4622361" y="487"/>
          <a:ext cx="2718964" cy="11417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839" tIns="120839" rIns="120839" bIns="120839" numCol="1" spcCol="1270" anchor="ctr" anchorCtr="0">
          <a:noAutofit/>
        </a:bodyPr>
        <a:lstStyle/>
        <a:p>
          <a:pPr marL="0" lvl="0" indent="0" algn="l" defTabSz="800100">
            <a:lnSpc>
              <a:spcPct val="100000"/>
            </a:lnSpc>
            <a:spcBef>
              <a:spcPct val="0"/>
            </a:spcBef>
            <a:spcAft>
              <a:spcPct val="35000"/>
            </a:spcAft>
            <a:buNone/>
          </a:pPr>
          <a:r>
            <a:rPr lang="en-GB" sz="1800" kern="1200" dirty="0"/>
            <a:t>Missingness is unrelated to the data. </a:t>
          </a:r>
          <a:endParaRPr lang="en-US" sz="1800" kern="1200" dirty="0"/>
        </a:p>
      </dsp:txBody>
      <dsp:txXfrm>
        <a:off x="4622361" y="487"/>
        <a:ext cx="2718964" cy="1141788"/>
      </dsp:txXfrm>
    </dsp:sp>
    <dsp:sp modelId="{E32E09B8-DC48-4473-824D-78CDC089D95C}">
      <dsp:nvSpPr>
        <dsp:cNvPr id="0" name=""/>
        <dsp:cNvSpPr/>
      </dsp:nvSpPr>
      <dsp:spPr>
        <a:xfrm>
          <a:off x="0" y="1427722"/>
          <a:ext cx="7341326" cy="114178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81D128C-0BCC-4A5D-8250-19FF00F788F8}">
      <dsp:nvSpPr>
        <dsp:cNvPr id="0" name=""/>
        <dsp:cNvSpPr/>
      </dsp:nvSpPr>
      <dsp:spPr>
        <a:xfrm>
          <a:off x="345390" y="1684625"/>
          <a:ext cx="627983" cy="62798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A6BFAFD-5FD0-4684-87F3-A93EC8B96C3A}">
      <dsp:nvSpPr>
        <dsp:cNvPr id="0" name=""/>
        <dsp:cNvSpPr/>
      </dsp:nvSpPr>
      <dsp:spPr>
        <a:xfrm>
          <a:off x="1318765" y="1427722"/>
          <a:ext cx="3303596" cy="11417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839" tIns="120839" rIns="120839" bIns="120839" numCol="1" spcCol="1270" anchor="ctr" anchorCtr="0">
          <a:noAutofit/>
        </a:bodyPr>
        <a:lstStyle/>
        <a:p>
          <a:pPr marL="0" lvl="0" indent="0" algn="l" defTabSz="1111250">
            <a:lnSpc>
              <a:spcPct val="100000"/>
            </a:lnSpc>
            <a:spcBef>
              <a:spcPct val="0"/>
            </a:spcBef>
            <a:spcAft>
              <a:spcPct val="35000"/>
            </a:spcAft>
            <a:buNone/>
          </a:pPr>
          <a:r>
            <a:rPr lang="en-GB" sz="2500" kern="1200"/>
            <a:t>Missing at random MAR</a:t>
          </a:r>
          <a:endParaRPr lang="en-US" sz="2500" kern="1200"/>
        </a:p>
      </dsp:txBody>
      <dsp:txXfrm>
        <a:off x="1318765" y="1427722"/>
        <a:ext cx="3303596" cy="1141788"/>
      </dsp:txXfrm>
    </dsp:sp>
    <dsp:sp modelId="{A1B69AC4-C39B-439E-BF66-18FBCA9FC942}">
      <dsp:nvSpPr>
        <dsp:cNvPr id="0" name=""/>
        <dsp:cNvSpPr/>
      </dsp:nvSpPr>
      <dsp:spPr>
        <a:xfrm>
          <a:off x="4622361" y="1427722"/>
          <a:ext cx="2718964" cy="11417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839" tIns="120839" rIns="120839" bIns="120839" numCol="1" spcCol="1270" anchor="ctr" anchorCtr="0">
          <a:noAutofit/>
        </a:bodyPr>
        <a:lstStyle/>
        <a:p>
          <a:pPr marL="0" lvl="0" indent="0" algn="l" defTabSz="800100">
            <a:lnSpc>
              <a:spcPct val="100000"/>
            </a:lnSpc>
            <a:spcBef>
              <a:spcPct val="0"/>
            </a:spcBef>
            <a:spcAft>
              <a:spcPct val="35000"/>
            </a:spcAft>
            <a:buNone/>
          </a:pPr>
          <a:r>
            <a:rPr lang="en-GB" sz="1800" kern="1200" dirty="0"/>
            <a:t>Missingness can be predicted.</a:t>
          </a:r>
          <a:endParaRPr lang="en-US" sz="1800" kern="1200" dirty="0"/>
        </a:p>
      </dsp:txBody>
      <dsp:txXfrm>
        <a:off x="4622361" y="1427722"/>
        <a:ext cx="2718964" cy="1141788"/>
      </dsp:txXfrm>
    </dsp:sp>
    <dsp:sp modelId="{6354A572-C3E9-436F-8E9C-1B1B6C2F074D}">
      <dsp:nvSpPr>
        <dsp:cNvPr id="0" name=""/>
        <dsp:cNvSpPr/>
      </dsp:nvSpPr>
      <dsp:spPr>
        <a:xfrm>
          <a:off x="0" y="2854958"/>
          <a:ext cx="7341326" cy="114178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EF83C68-5CCB-4ADF-BD9C-88BBC0E2DB43}">
      <dsp:nvSpPr>
        <dsp:cNvPr id="0" name=""/>
        <dsp:cNvSpPr/>
      </dsp:nvSpPr>
      <dsp:spPr>
        <a:xfrm>
          <a:off x="345390" y="3111860"/>
          <a:ext cx="627983" cy="62798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F3A37CB-A4F0-4F3D-B625-A1BB24BADEEE}">
      <dsp:nvSpPr>
        <dsp:cNvPr id="0" name=""/>
        <dsp:cNvSpPr/>
      </dsp:nvSpPr>
      <dsp:spPr>
        <a:xfrm>
          <a:off x="1318765" y="2854958"/>
          <a:ext cx="3303596" cy="11417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839" tIns="120839" rIns="120839" bIns="120839" numCol="1" spcCol="1270" anchor="ctr" anchorCtr="0">
          <a:noAutofit/>
        </a:bodyPr>
        <a:lstStyle/>
        <a:p>
          <a:pPr marL="0" lvl="0" indent="0" algn="l" defTabSz="1111250">
            <a:lnSpc>
              <a:spcPct val="100000"/>
            </a:lnSpc>
            <a:spcBef>
              <a:spcPct val="0"/>
            </a:spcBef>
            <a:spcAft>
              <a:spcPct val="35000"/>
            </a:spcAft>
            <a:buNone/>
          </a:pPr>
          <a:r>
            <a:rPr lang="en-GB" sz="2500" kern="1200"/>
            <a:t>Missing not at random (MNAR)</a:t>
          </a:r>
          <a:endParaRPr lang="en-US" sz="2500" kern="1200"/>
        </a:p>
      </dsp:txBody>
      <dsp:txXfrm>
        <a:off x="1318765" y="2854958"/>
        <a:ext cx="3303596" cy="1141788"/>
      </dsp:txXfrm>
    </dsp:sp>
    <dsp:sp modelId="{7CB7E5BB-883C-466E-8A74-A178E7CD9938}">
      <dsp:nvSpPr>
        <dsp:cNvPr id="0" name=""/>
        <dsp:cNvSpPr/>
      </dsp:nvSpPr>
      <dsp:spPr>
        <a:xfrm>
          <a:off x="4622361" y="2854958"/>
          <a:ext cx="2718964" cy="11417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839" tIns="120839" rIns="120839" bIns="120839" numCol="1" spcCol="1270" anchor="ctr" anchorCtr="0">
          <a:noAutofit/>
        </a:bodyPr>
        <a:lstStyle/>
        <a:p>
          <a:pPr marL="0" lvl="0" indent="0" algn="l" defTabSz="800100">
            <a:lnSpc>
              <a:spcPct val="100000"/>
            </a:lnSpc>
            <a:spcBef>
              <a:spcPct val="0"/>
            </a:spcBef>
            <a:spcAft>
              <a:spcPct val="35000"/>
            </a:spcAft>
            <a:buNone/>
          </a:pPr>
          <a:r>
            <a:rPr lang="en-GB" sz="1800" kern="1200"/>
            <a:t>The reasons of missingness are unknown to us</a:t>
          </a:r>
          <a:endParaRPr lang="en-US" sz="1800" kern="1200"/>
        </a:p>
      </dsp:txBody>
      <dsp:txXfrm>
        <a:off x="4622361" y="2854958"/>
        <a:ext cx="2718964" cy="114178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1CEB6AE-3CF6-41ED-9602-FCB2D80117A7}">
      <dsp:nvSpPr>
        <dsp:cNvPr id="0" name=""/>
        <dsp:cNvSpPr/>
      </dsp:nvSpPr>
      <dsp:spPr>
        <a:xfrm>
          <a:off x="478800" y="848169"/>
          <a:ext cx="1098000" cy="1098000"/>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416A8BC-7C0E-4D41-BC21-F8F5B9C1D20F}">
      <dsp:nvSpPr>
        <dsp:cNvPr id="0" name=""/>
        <dsp:cNvSpPr/>
      </dsp:nvSpPr>
      <dsp:spPr>
        <a:xfrm>
          <a:off x="712800" y="1082169"/>
          <a:ext cx="630000" cy="63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BB31276-7DB1-45E8-8C37-9A5590B893EE}">
      <dsp:nvSpPr>
        <dsp:cNvPr id="0" name=""/>
        <dsp:cNvSpPr/>
      </dsp:nvSpPr>
      <dsp:spPr>
        <a:xfrm>
          <a:off x="127800" y="2288169"/>
          <a:ext cx="1800000" cy="121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GB" sz="1100" kern="1200"/>
            <a:t>After identifying and understanding our missing data, we can decide what to do with it.</a:t>
          </a:r>
          <a:endParaRPr lang="en-US" sz="1100" kern="1200"/>
        </a:p>
      </dsp:txBody>
      <dsp:txXfrm>
        <a:off x="127800" y="2288169"/>
        <a:ext cx="1800000" cy="1215000"/>
      </dsp:txXfrm>
    </dsp:sp>
    <dsp:sp modelId="{FB91AE66-9208-42CD-A209-76868CE6A260}">
      <dsp:nvSpPr>
        <dsp:cNvPr id="0" name=""/>
        <dsp:cNvSpPr/>
      </dsp:nvSpPr>
      <dsp:spPr>
        <a:xfrm>
          <a:off x="2593800" y="848169"/>
          <a:ext cx="1098000" cy="1098000"/>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CBD1BEF-439C-4FDF-A295-A16D9DF6AF0C}">
      <dsp:nvSpPr>
        <dsp:cNvPr id="0" name=""/>
        <dsp:cNvSpPr/>
      </dsp:nvSpPr>
      <dsp:spPr>
        <a:xfrm>
          <a:off x="2827800" y="1082169"/>
          <a:ext cx="630000" cy="63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B805D02-F293-4C35-B070-9FB669F0A660}">
      <dsp:nvSpPr>
        <dsp:cNvPr id="0" name=""/>
        <dsp:cNvSpPr/>
      </dsp:nvSpPr>
      <dsp:spPr>
        <a:xfrm>
          <a:off x="2242800" y="2288169"/>
          <a:ext cx="1800000" cy="121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GB" sz="1100" kern="1200"/>
            <a:t>For some variables, removal might be the only viable decision.</a:t>
          </a:r>
          <a:endParaRPr lang="en-US" sz="1100" kern="1200"/>
        </a:p>
      </dsp:txBody>
      <dsp:txXfrm>
        <a:off x="2242800" y="2288169"/>
        <a:ext cx="1800000" cy="1215000"/>
      </dsp:txXfrm>
    </dsp:sp>
    <dsp:sp modelId="{19A3E0F1-DD52-49CE-A5AA-41951B06BA30}">
      <dsp:nvSpPr>
        <dsp:cNvPr id="0" name=""/>
        <dsp:cNvSpPr/>
      </dsp:nvSpPr>
      <dsp:spPr>
        <a:xfrm>
          <a:off x="4708800" y="848169"/>
          <a:ext cx="1098000" cy="1098000"/>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8F4F01F-323D-4273-B55D-2386E2A18B06}">
      <dsp:nvSpPr>
        <dsp:cNvPr id="0" name=""/>
        <dsp:cNvSpPr/>
      </dsp:nvSpPr>
      <dsp:spPr>
        <a:xfrm>
          <a:off x="4942800" y="1082169"/>
          <a:ext cx="630000" cy="63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115A3B1-AAAA-4EFF-B7E3-4BD15C9A37B5}">
      <dsp:nvSpPr>
        <dsp:cNvPr id="0" name=""/>
        <dsp:cNvSpPr/>
      </dsp:nvSpPr>
      <dsp:spPr>
        <a:xfrm>
          <a:off x="4357800" y="2288169"/>
          <a:ext cx="1800000" cy="121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GB" sz="1100" kern="1200"/>
            <a:t>For others replacement might be best (i.e., NA = null = 0).</a:t>
          </a:r>
          <a:endParaRPr lang="en-US" sz="1100" kern="1200"/>
        </a:p>
      </dsp:txBody>
      <dsp:txXfrm>
        <a:off x="4357800" y="2288169"/>
        <a:ext cx="1800000" cy="1215000"/>
      </dsp:txXfrm>
    </dsp:sp>
    <dsp:sp modelId="{947E5EE4-A3FD-44FE-B7CA-76C4F86FF584}">
      <dsp:nvSpPr>
        <dsp:cNvPr id="0" name=""/>
        <dsp:cNvSpPr/>
      </dsp:nvSpPr>
      <dsp:spPr>
        <a:xfrm>
          <a:off x="6823800" y="848169"/>
          <a:ext cx="1098000" cy="1098000"/>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BD106EF-395C-4225-AB6D-BA9AFFAE17A8}">
      <dsp:nvSpPr>
        <dsp:cNvPr id="0" name=""/>
        <dsp:cNvSpPr/>
      </dsp:nvSpPr>
      <dsp:spPr>
        <a:xfrm>
          <a:off x="7057800" y="1082169"/>
          <a:ext cx="630000" cy="630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2B2E524-F1EE-48FF-823E-15A0978F2FC3}">
      <dsp:nvSpPr>
        <dsp:cNvPr id="0" name=""/>
        <dsp:cNvSpPr/>
      </dsp:nvSpPr>
      <dsp:spPr>
        <a:xfrm>
          <a:off x="6472800" y="2288169"/>
          <a:ext cx="1800000" cy="121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GB" sz="1100" kern="1200"/>
            <a:t>For the variables identified as MAR or MCAR, we need to decide if we want to choose a MICE or FIML approach (recommended in current literature).</a:t>
          </a:r>
          <a:endParaRPr lang="en-US" sz="1100" kern="1200"/>
        </a:p>
      </dsp:txBody>
      <dsp:txXfrm>
        <a:off x="6472800" y="2288169"/>
        <a:ext cx="1800000" cy="1215000"/>
      </dsp:txXfrm>
    </dsp:sp>
    <dsp:sp modelId="{867234EB-4C11-49F9-A610-F521A0534CF7}">
      <dsp:nvSpPr>
        <dsp:cNvPr id="0" name=""/>
        <dsp:cNvSpPr/>
      </dsp:nvSpPr>
      <dsp:spPr>
        <a:xfrm>
          <a:off x="8938800" y="848169"/>
          <a:ext cx="1098000" cy="1098000"/>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1F0ECF0-7D79-463D-BD17-D94A5E3C0C12}">
      <dsp:nvSpPr>
        <dsp:cNvPr id="0" name=""/>
        <dsp:cNvSpPr/>
      </dsp:nvSpPr>
      <dsp:spPr>
        <a:xfrm>
          <a:off x="9172800" y="1082169"/>
          <a:ext cx="630000" cy="63000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B55BE55-299D-4ACD-8C6F-A8B4722BDAE0}">
      <dsp:nvSpPr>
        <dsp:cNvPr id="0" name=""/>
        <dsp:cNvSpPr/>
      </dsp:nvSpPr>
      <dsp:spPr>
        <a:xfrm>
          <a:off x="8587800" y="2288169"/>
          <a:ext cx="1800000" cy="121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GB" sz="1100" kern="1200"/>
            <a:t>Today we will focus on MICE, as it allows for flexibility with numerical, ordinal and categorical data. </a:t>
          </a:r>
          <a:endParaRPr lang="en-US" sz="1100" kern="1200"/>
        </a:p>
      </dsp:txBody>
      <dsp:txXfrm>
        <a:off x="8587800" y="2288169"/>
        <a:ext cx="1800000" cy="12150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A89ACCD-CF69-49CB-B533-D1AAC9E333B9}">
      <dsp:nvSpPr>
        <dsp:cNvPr id="0" name=""/>
        <dsp:cNvSpPr/>
      </dsp:nvSpPr>
      <dsp:spPr>
        <a:xfrm>
          <a:off x="0" y="64038"/>
          <a:ext cx="6798539" cy="67626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GB" sz="1700" kern="1200"/>
            <a:t>Recommendations from early research suggest that M =3 to M= 5 data sets are sufficient (Rubin, 1987; Schafer 1997).</a:t>
          </a:r>
          <a:endParaRPr lang="en-US" sz="1700" kern="1200"/>
        </a:p>
      </dsp:txBody>
      <dsp:txXfrm>
        <a:off x="33012" y="97050"/>
        <a:ext cx="6732515" cy="610236"/>
      </dsp:txXfrm>
    </dsp:sp>
    <dsp:sp modelId="{8F6367DE-7212-47C9-9908-56B684C0B74E}">
      <dsp:nvSpPr>
        <dsp:cNvPr id="0" name=""/>
        <dsp:cNvSpPr/>
      </dsp:nvSpPr>
      <dsp:spPr>
        <a:xfrm>
          <a:off x="0" y="789258"/>
          <a:ext cx="6798539" cy="676260"/>
        </a:xfrm>
        <a:prstGeom prst="roundRect">
          <a:avLst/>
        </a:prstGeom>
        <a:solidFill>
          <a:schemeClr val="accent2">
            <a:hueOff val="-363841"/>
            <a:satOff val="-20982"/>
            <a:lumOff val="215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GB" sz="1700" kern="1200"/>
            <a:t>This was informed by computing power at the time, and the marginal statiscal differences between M =3 and M =5.</a:t>
          </a:r>
          <a:endParaRPr lang="en-US" sz="1700" kern="1200"/>
        </a:p>
      </dsp:txBody>
      <dsp:txXfrm>
        <a:off x="33012" y="822270"/>
        <a:ext cx="6732515" cy="610236"/>
      </dsp:txXfrm>
    </dsp:sp>
    <dsp:sp modelId="{BA12EC78-4812-4EDE-AC01-E4ECF7EA34D0}">
      <dsp:nvSpPr>
        <dsp:cNvPr id="0" name=""/>
        <dsp:cNvSpPr/>
      </dsp:nvSpPr>
      <dsp:spPr>
        <a:xfrm>
          <a:off x="0" y="1514478"/>
          <a:ext cx="6798539" cy="676260"/>
        </a:xfrm>
        <a:prstGeom prst="roundRect">
          <a:avLst/>
        </a:prstGeom>
        <a:solidFill>
          <a:schemeClr val="accent2">
            <a:hueOff val="-727682"/>
            <a:satOff val="-41964"/>
            <a:lumOff val="43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GB" sz="1700" kern="1200"/>
            <a:t>However, Graham, Olchowski and Gilreath (2007) found that the optimal M increases as the proportion of missing data increases.</a:t>
          </a:r>
          <a:endParaRPr lang="en-US" sz="1700" kern="1200"/>
        </a:p>
      </dsp:txBody>
      <dsp:txXfrm>
        <a:off x="33012" y="1547490"/>
        <a:ext cx="6732515" cy="610236"/>
      </dsp:txXfrm>
    </dsp:sp>
    <dsp:sp modelId="{FEDFB0E2-DFCD-40E0-B056-1A7D5F9F71FE}">
      <dsp:nvSpPr>
        <dsp:cNvPr id="0" name=""/>
        <dsp:cNvSpPr/>
      </dsp:nvSpPr>
      <dsp:spPr>
        <a:xfrm>
          <a:off x="0" y="2239698"/>
          <a:ext cx="6798539" cy="676260"/>
        </a:xfrm>
        <a:prstGeom prst="roundRect">
          <a:avLst/>
        </a:prstGeom>
        <a:solidFill>
          <a:schemeClr val="accent2">
            <a:hueOff val="-1091522"/>
            <a:satOff val="-62946"/>
            <a:lumOff val="647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GB" sz="1700" kern="1200"/>
            <a:t>Whilst there are many nuances to consider here, Enders (2022) recommends M = 100 for most data analyses.</a:t>
          </a:r>
          <a:endParaRPr lang="en-US" sz="1700" kern="1200"/>
        </a:p>
      </dsp:txBody>
      <dsp:txXfrm>
        <a:off x="33012" y="2272710"/>
        <a:ext cx="6732515" cy="610236"/>
      </dsp:txXfrm>
    </dsp:sp>
    <dsp:sp modelId="{8AE1E588-DCD4-4379-BE65-52EBEA6B5230}">
      <dsp:nvSpPr>
        <dsp:cNvPr id="0" name=""/>
        <dsp:cNvSpPr/>
      </dsp:nvSpPr>
      <dsp:spPr>
        <a:xfrm>
          <a:off x="0" y="2964918"/>
          <a:ext cx="6798539" cy="676260"/>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GB" sz="1700" kern="1200"/>
            <a:t>…However can be very computationally intensive if using a large data set. To speed things up for today, we will use M =5.</a:t>
          </a:r>
          <a:endParaRPr lang="en-US" sz="1700" kern="1200"/>
        </a:p>
      </dsp:txBody>
      <dsp:txXfrm>
        <a:off x="33012" y="2997930"/>
        <a:ext cx="6732515" cy="61023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7DADFAB-DE91-4E43-A0F1-80A9D15F6287}">
      <dsp:nvSpPr>
        <dsp:cNvPr id="0" name=""/>
        <dsp:cNvSpPr/>
      </dsp:nvSpPr>
      <dsp:spPr>
        <a:xfrm>
          <a:off x="0" y="939"/>
          <a:ext cx="7602583" cy="887183"/>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GB" sz="2000" kern="1200"/>
            <a:t>Predictive Mean Matching (PMM) draws imputations from the observed data (Vink et al., 2014).</a:t>
          </a:r>
          <a:endParaRPr lang="en-US" sz="2000" kern="1200"/>
        </a:p>
      </dsp:txBody>
      <dsp:txXfrm>
        <a:off x="43309" y="44248"/>
        <a:ext cx="7515965" cy="800565"/>
      </dsp:txXfrm>
    </dsp:sp>
    <dsp:sp modelId="{4B9D4340-9911-4B2D-8D93-CB7C1B4BC77B}">
      <dsp:nvSpPr>
        <dsp:cNvPr id="0" name=""/>
        <dsp:cNvSpPr/>
      </dsp:nvSpPr>
      <dsp:spPr>
        <a:xfrm>
          <a:off x="0" y="899541"/>
          <a:ext cx="7602583" cy="887183"/>
        </a:xfrm>
        <a:prstGeom prst="roundRect">
          <a:avLst/>
        </a:prstGeom>
        <a:solidFill>
          <a:schemeClr val="accent2">
            <a:hueOff val="-291073"/>
            <a:satOff val="-16786"/>
            <a:lumOff val="172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GB" sz="2000" kern="1200" dirty="0"/>
            <a:t>After estimating the variable’s </a:t>
          </a:r>
          <a:r>
            <a:rPr lang="en-GB" sz="2000" kern="1200" dirty="0" err="1"/>
            <a:t>refression</a:t>
          </a:r>
          <a:r>
            <a:rPr lang="en-GB" sz="2000" kern="1200" dirty="0"/>
            <a:t> model, PMM identifies a doner pool of individuals with similar predicted values of the missing variable (i.e., through similar regressor score profiles).</a:t>
          </a:r>
          <a:endParaRPr lang="en-US" sz="2000" kern="1200" dirty="0"/>
        </a:p>
      </dsp:txBody>
      <dsp:txXfrm>
        <a:off x="43309" y="942850"/>
        <a:ext cx="7515965" cy="800565"/>
      </dsp:txXfrm>
    </dsp:sp>
    <dsp:sp modelId="{5F320FD4-6D98-471F-9897-D6F48F9370E2}">
      <dsp:nvSpPr>
        <dsp:cNvPr id="0" name=""/>
        <dsp:cNvSpPr/>
      </dsp:nvSpPr>
      <dsp:spPr>
        <a:xfrm>
          <a:off x="0" y="1798143"/>
          <a:ext cx="7602583" cy="887183"/>
        </a:xfrm>
        <a:prstGeom prst="roundRect">
          <a:avLst/>
        </a:prstGeom>
        <a:solidFill>
          <a:schemeClr val="accent2">
            <a:hueOff val="-582145"/>
            <a:satOff val="-33571"/>
            <a:lumOff val="345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GB" sz="2000" kern="1200"/>
            <a:t>PMM imputes each missing value with an observed score drawn at random from the donor pool.</a:t>
          </a:r>
          <a:endParaRPr lang="en-US" sz="2000" kern="1200"/>
        </a:p>
      </dsp:txBody>
      <dsp:txXfrm>
        <a:off x="43309" y="1841452"/>
        <a:ext cx="7515965" cy="800565"/>
      </dsp:txXfrm>
    </dsp:sp>
    <dsp:sp modelId="{DFC1D931-A784-46D3-94A9-F3B82D6A7F29}">
      <dsp:nvSpPr>
        <dsp:cNvPr id="0" name=""/>
        <dsp:cNvSpPr/>
      </dsp:nvSpPr>
      <dsp:spPr>
        <a:xfrm>
          <a:off x="0" y="2696745"/>
          <a:ext cx="7602583" cy="887183"/>
        </a:xfrm>
        <a:prstGeom prst="roundRect">
          <a:avLst/>
        </a:prstGeom>
        <a:solidFill>
          <a:schemeClr val="accent2">
            <a:hueOff val="-873218"/>
            <a:satOff val="-50357"/>
            <a:lumOff val="517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GB" sz="2000" kern="1200"/>
            <a:t>PMM is broadly applicable to most missing data problems, and it is recommended for use with non-normal data as it does not impose normal distributions onto the imputations (Lee &amp; Carlin, 2017).</a:t>
          </a:r>
          <a:endParaRPr lang="en-US" sz="2000" kern="1200"/>
        </a:p>
      </dsp:txBody>
      <dsp:txXfrm>
        <a:off x="43309" y="2740054"/>
        <a:ext cx="7515965" cy="800565"/>
      </dsp:txXfrm>
    </dsp:sp>
    <dsp:sp modelId="{5861615C-DD07-43EB-8676-6FA4E7AF94CE}">
      <dsp:nvSpPr>
        <dsp:cNvPr id="0" name=""/>
        <dsp:cNvSpPr/>
      </dsp:nvSpPr>
      <dsp:spPr>
        <a:xfrm>
          <a:off x="0" y="3595347"/>
          <a:ext cx="7602583" cy="887183"/>
        </a:xfrm>
        <a:prstGeom prst="roundRect">
          <a:avLst/>
        </a:prstGeom>
        <a:solidFill>
          <a:schemeClr val="accent2">
            <a:hueOff val="-1164290"/>
            <a:satOff val="-67142"/>
            <a:lumOff val="690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GB" sz="2000" kern="1200"/>
            <a:t>We will be using PMM for our multiple imputation today. </a:t>
          </a:r>
          <a:endParaRPr lang="en-US" sz="2000" kern="1200"/>
        </a:p>
      </dsp:txBody>
      <dsp:txXfrm>
        <a:off x="43309" y="3638656"/>
        <a:ext cx="7515965" cy="800565"/>
      </dsp:txXfrm>
    </dsp:sp>
    <dsp:sp modelId="{3D8A37D8-0F6D-4CAF-92D1-DC67A948D767}">
      <dsp:nvSpPr>
        <dsp:cNvPr id="0" name=""/>
        <dsp:cNvSpPr/>
      </dsp:nvSpPr>
      <dsp:spPr>
        <a:xfrm>
          <a:off x="0" y="4493950"/>
          <a:ext cx="7602583" cy="887183"/>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GB" sz="2000" kern="1200" dirty="0"/>
            <a:t>For more information of PMM, see the detailed discussion about its use in the MICE R package (Van </a:t>
          </a:r>
          <a:r>
            <a:rPr lang="en-GB" sz="2000" kern="1200" dirty="0" err="1"/>
            <a:t>Buuren</a:t>
          </a:r>
          <a:r>
            <a:rPr lang="en-GB" sz="2000" kern="1200" dirty="0"/>
            <a:t>, 2012). </a:t>
          </a:r>
          <a:endParaRPr lang="en-US" sz="2000" kern="1200" dirty="0"/>
        </a:p>
      </dsp:txBody>
      <dsp:txXfrm>
        <a:off x="43309" y="4537259"/>
        <a:ext cx="7515965" cy="80056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F026545-F6D6-4192-A6B1-D5FF20405BE3}">
      <dsp:nvSpPr>
        <dsp:cNvPr id="0" name=""/>
        <dsp:cNvSpPr/>
      </dsp:nvSpPr>
      <dsp:spPr>
        <a:xfrm>
          <a:off x="0" y="462200"/>
          <a:ext cx="6666833" cy="1074060"/>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GB" sz="2700" kern="1200"/>
            <a:t>Potential of LLM’s for imputing character/text data under? (under MAR and MCAR)</a:t>
          </a:r>
          <a:endParaRPr lang="en-US" sz="2700" kern="1200"/>
        </a:p>
      </dsp:txBody>
      <dsp:txXfrm>
        <a:off x="52431" y="514631"/>
        <a:ext cx="6561971" cy="969198"/>
      </dsp:txXfrm>
    </dsp:sp>
    <dsp:sp modelId="{17FF7ABC-DF23-40C5-86C2-CA1E2FBF0B2F}">
      <dsp:nvSpPr>
        <dsp:cNvPr id="0" name=""/>
        <dsp:cNvSpPr/>
      </dsp:nvSpPr>
      <dsp:spPr>
        <a:xfrm>
          <a:off x="0" y="1614020"/>
          <a:ext cx="6666833" cy="1074060"/>
        </a:xfrm>
        <a:prstGeom prst="roundRect">
          <a:avLst/>
        </a:prstGeom>
        <a:gradFill rotWithShape="0">
          <a:gsLst>
            <a:gs pos="0">
              <a:schemeClr val="accent5">
                <a:hueOff val="-2252848"/>
                <a:satOff val="-5806"/>
                <a:lumOff val="-3922"/>
                <a:alphaOff val="0"/>
                <a:satMod val="103000"/>
                <a:lumMod val="102000"/>
                <a:tint val="94000"/>
              </a:schemeClr>
            </a:gs>
            <a:gs pos="50000">
              <a:schemeClr val="accent5">
                <a:hueOff val="-2252848"/>
                <a:satOff val="-5806"/>
                <a:lumOff val="-3922"/>
                <a:alphaOff val="0"/>
                <a:satMod val="110000"/>
                <a:lumMod val="100000"/>
                <a:shade val="100000"/>
              </a:schemeClr>
            </a:gs>
            <a:gs pos="100000">
              <a:schemeClr val="accent5">
                <a:hueOff val="-2252848"/>
                <a:satOff val="-5806"/>
                <a:lumOff val="-3922"/>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GB" sz="2700" i="1" kern="1200"/>
            <a:t>Difference in differences </a:t>
          </a:r>
          <a:r>
            <a:rPr lang="en-GB" sz="2700" kern="1200"/>
            <a:t>analyses</a:t>
          </a:r>
          <a:endParaRPr lang="en-US" sz="2700" kern="1200"/>
        </a:p>
      </dsp:txBody>
      <dsp:txXfrm>
        <a:off x="52431" y="1666451"/>
        <a:ext cx="6561971" cy="969198"/>
      </dsp:txXfrm>
    </dsp:sp>
    <dsp:sp modelId="{9D439913-C36C-4189-92BB-75217A4614C3}">
      <dsp:nvSpPr>
        <dsp:cNvPr id="0" name=""/>
        <dsp:cNvSpPr/>
      </dsp:nvSpPr>
      <dsp:spPr>
        <a:xfrm>
          <a:off x="0" y="2765839"/>
          <a:ext cx="6666833" cy="1074060"/>
        </a:xfrm>
        <a:prstGeom prst="roundRect">
          <a:avLst/>
        </a:prstGeom>
        <a:gradFill rotWithShape="0">
          <a:gsLst>
            <a:gs pos="0">
              <a:schemeClr val="accent5">
                <a:hueOff val="-4505695"/>
                <a:satOff val="-11613"/>
                <a:lumOff val="-7843"/>
                <a:alphaOff val="0"/>
                <a:satMod val="103000"/>
                <a:lumMod val="102000"/>
                <a:tint val="94000"/>
              </a:schemeClr>
            </a:gs>
            <a:gs pos="50000">
              <a:schemeClr val="accent5">
                <a:hueOff val="-4505695"/>
                <a:satOff val="-11613"/>
                <a:lumOff val="-7843"/>
                <a:alphaOff val="0"/>
                <a:satMod val="110000"/>
                <a:lumMod val="100000"/>
                <a:shade val="100000"/>
              </a:schemeClr>
            </a:gs>
            <a:gs pos="100000">
              <a:schemeClr val="accent5">
                <a:hueOff val="-4505695"/>
                <a:satOff val="-11613"/>
                <a:lumOff val="-7843"/>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GB" sz="2700" kern="1200"/>
            <a:t>Deliberate missing data in surveys.</a:t>
          </a:r>
          <a:endParaRPr lang="en-US" sz="2700" kern="1200"/>
        </a:p>
      </dsp:txBody>
      <dsp:txXfrm>
        <a:off x="52431" y="2818270"/>
        <a:ext cx="6561971" cy="969198"/>
      </dsp:txXfrm>
    </dsp:sp>
    <dsp:sp modelId="{46FF4AF2-376F-4678-92B6-18BD0CB5CFB7}">
      <dsp:nvSpPr>
        <dsp:cNvPr id="0" name=""/>
        <dsp:cNvSpPr/>
      </dsp:nvSpPr>
      <dsp:spPr>
        <a:xfrm>
          <a:off x="0" y="3917660"/>
          <a:ext cx="6666833" cy="1074060"/>
        </a:xfrm>
        <a:prstGeom prst="roundRect">
          <a:avLst/>
        </a:prstGeom>
        <a:gradFill rotWithShape="0">
          <a:gsLst>
            <a:gs pos="0">
              <a:schemeClr val="accent5">
                <a:hueOff val="-6758543"/>
                <a:satOff val="-17419"/>
                <a:lumOff val="-11765"/>
                <a:alphaOff val="0"/>
                <a:satMod val="103000"/>
                <a:lumMod val="102000"/>
                <a:tint val="94000"/>
              </a:schemeClr>
            </a:gs>
            <a:gs pos="50000">
              <a:schemeClr val="accent5">
                <a:hueOff val="-6758543"/>
                <a:satOff val="-17419"/>
                <a:lumOff val="-11765"/>
                <a:alphaOff val="0"/>
                <a:satMod val="110000"/>
                <a:lumMod val="100000"/>
                <a:shade val="100000"/>
              </a:schemeClr>
            </a:gs>
            <a:gs pos="100000">
              <a:schemeClr val="accent5">
                <a:hueOff val="-6758543"/>
                <a:satOff val="-17419"/>
                <a:lumOff val="-11765"/>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GB" sz="2700" kern="1200" dirty="0"/>
            <a:t>Deliberate use of MAR as research Q (i.e., examine participant dropout rate)</a:t>
          </a:r>
          <a:endParaRPr lang="en-US" sz="2700" kern="1200" dirty="0"/>
        </a:p>
      </dsp:txBody>
      <dsp:txXfrm>
        <a:off x="52431" y="3970091"/>
        <a:ext cx="6561971" cy="969198"/>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8F3A66-6EEA-426C-86C9-3F3036783D16}">
      <dsp:nvSpPr>
        <dsp:cNvPr id="0" name=""/>
        <dsp:cNvSpPr/>
      </dsp:nvSpPr>
      <dsp:spPr>
        <a:xfrm>
          <a:off x="0" y="121059"/>
          <a:ext cx="6981220" cy="1220236"/>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GB" sz="2200" kern="1200"/>
            <a:t>Avoid mean imputation like the plague!</a:t>
          </a:r>
          <a:endParaRPr lang="en-US" sz="2200" kern="1200"/>
        </a:p>
      </dsp:txBody>
      <dsp:txXfrm>
        <a:off x="59567" y="180626"/>
        <a:ext cx="6862086" cy="1101102"/>
      </dsp:txXfrm>
    </dsp:sp>
    <dsp:sp modelId="{69A16E85-0DB8-488F-A4B9-6D263EC65B34}">
      <dsp:nvSpPr>
        <dsp:cNvPr id="0" name=""/>
        <dsp:cNvSpPr/>
      </dsp:nvSpPr>
      <dsp:spPr>
        <a:xfrm>
          <a:off x="0" y="1404656"/>
          <a:ext cx="6981220" cy="1220236"/>
        </a:xfrm>
        <a:prstGeom prst="roundRect">
          <a:avLst/>
        </a:prstGeom>
        <a:gradFill rotWithShape="0">
          <a:gsLst>
            <a:gs pos="0">
              <a:schemeClr val="accent2">
                <a:hueOff val="-363841"/>
                <a:satOff val="-20982"/>
                <a:lumOff val="2157"/>
                <a:alphaOff val="0"/>
                <a:satMod val="103000"/>
                <a:lumMod val="102000"/>
                <a:tint val="94000"/>
              </a:schemeClr>
            </a:gs>
            <a:gs pos="50000">
              <a:schemeClr val="accent2">
                <a:hueOff val="-363841"/>
                <a:satOff val="-20982"/>
                <a:lumOff val="2157"/>
                <a:alphaOff val="0"/>
                <a:satMod val="110000"/>
                <a:lumMod val="100000"/>
                <a:shade val="100000"/>
              </a:schemeClr>
            </a:gs>
            <a:gs pos="100000">
              <a:schemeClr val="accent2">
                <a:hueOff val="-363841"/>
                <a:satOff val="-20982"/>
                <a:lumOff val="2157"/>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GB" sz="2200" kern="1200"/>
            <a:t>Instead, maximum likelihood, baysian estimation and multiple imputation are recommended, and they often produce similar results. </a:t>
          </a:r>
          <a:endParaRPr lang="en-US" sz="2200" kern="1200" dirty="0"/>
        </a:p>
      </dsp:txBody>
      <dsp:txXfrm>
        <a:off x="59567" y="1464223"/>
        <a:ext cx="6862086" cy="1101102"/>
      </dsp:txXfrm>
    </dsp:sp>
    <dsp:sp modelId="{6E3EA12E-837F-4621-AA47-A4FA41224A43}">
      <dsp:nvSpPr>
        <dsp:cNvPr id="0" name=""/>
        <dsp:cNvSpPr/>
      </dsp:nvSpPr>
      <dsp:spPr>
        <a:xfrm>
          <a:off x="0" y="2688253"/>
          <a:ext cx="6981220" cy="1220236"/>
        </a:xfrm>
        <a:prstGeom prst="roundRect">
          <a:avLst/>
        </a:prstGeom>
        <a:gradFill rotWithShape="0">
          <a:gsLst>
            <a:gs pos="0">
              <a:schemeClr val="accent2">
                <a:hueOff val="-727682"/>
                <a:satOff val="-41964"/>
                <a:lumOff val="4314"/>
                <a:alphaOff val="0"/>
                <a:satMod val="103000"/>
                <a:lumMod val="102000"/>
                <a:tint val="94000"/>
              </a:schemeClr>
            </a:gs>
            <a:gs pos="50000">
              <a:schemeClr val="accent2">
                <a:hueOff val="-727682"/>
                <a:satOff val="-41964"/>
                <a:lumOff val="4314"/>
                <a:alphaOff val="0"/>
                <a:satMod val="110000"/>
                <a:lumMod val="100000"/>
                <a:shade val="100000"/>
              </a:schemeClr>
            </a:gs>
            <a:gs pos="100000">
              <a:schemeClr val="accent2">
                <a:hueOff val="-727682"/>
                <a:satOff val="-41964"/>
                <a:lumOff val="4314"/>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GB" sz="2200" kern="1200" dirty="0"/>
            <a:t>Differences between use of these methods are usually informed by research design, researcher preference, and statistical philosophy (Enders, 2022). </a:t>
          </a:r>
          <a:endParaRPr lang="en-US" sz="2200" kern="1200" dirty="0"/>
        </a:p>
      </dsp:txBody>
      <dsp:txXfrm>
        <a:off x="59567" y="2747820"/>
        <a:ext cx="6862086" cy="1101102"/>
      </dsp:txXfrm>
    </dsp:sp>
    <dsp:sp modelId="{A9BE6AE3-055B-4CB1-85D6-91A8B20180BC}">
      <dsp:nvSpPr>
        <dsp:cNvPr id="0" name=""/>
        <dsp:cNvSpPr/>
      </dsp:nvSpPr>
      <dsp:spPr>
        <a:xfrm>
          <a:off x="0" y="3971849"/>
          <a:ext cx="6981220" cy="1220236"/>
        </a:xfrm>
        <a:prstGeom prst="roundRect">
          <a:avLst/>
        </a:prstGeom>
        <a:gradFill rotWithShape="0">
          <a:gsLst>
            <a:gs pos="0">
              <a:schemeClr val="accent2">
                <a:hueOff val="-1091522"/>
                <a:satOff val="-62946"/>
                <a:lumOff val="6471"/>
                <a:alphaOff val="0"/>
                <a:satMod val="103000"/>
                <a:lumMod val="102000"/>
                <a:tint val="94000"/>
              </a:schemeClr>
            </a:gs>
            <a:gs pos="50000">
              <a:schemeClr val="accent2">
                <a:hueOff val="-1091522"/>
                <a:satOff val="-62946"/>
                <a:lumOff val="6471"/>
                <a:alphaOff val="0"/>
                <a:satMod val="110000"/>
                <a:lumMod val="100000"/>
                <a:shade val="100000"/>
              </a:schemeClr>
            </a:gs>
            <a:gs pos="100000">
              <a:schemeClr val="accent2">
                <a:hueOff val="-1091522"/>
                <a:satOff val="-62946"/>
                <a:lumOff val="6471"/>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dirty="0"/>
            <a:t>Remember to report your missing data process. Keep track of what’s missing.</a:t>
          </a:r>
        </a:p>
      </dsp:txBody>
      <dsp:txXfrm>
        <a:off x="59567" y="4031416"/>
        <a:ext cx="6862086" cy="1101102"/>
      </dsp:txXfrm>
    </dsp:sp>
    <dsp:sp modelId="{AB20095B-C2B3-4F8F-AC5E-992424561D55}">
      <dsp:nvSpPr>
        <dsp:cNvPr id="0" name=""/>
        <dsp:cNvSpPr/>
      </dsp:nvSpPr>
      <dsp:spPr>
        <a:xfrm>
          <a:off x="0" y="5255446"/>
          <a:ext cx="6981220" cy="1220236"/>
        </a:xfrm>
        <a:prstGeom prst="roundRect">
          <a:avLst/>
        </a:prstGeom>
        <a:gradFill rotWithShape="0">
          <a:gsLst>
            <a:gs pos="0">
              <a:schemeClr val="accent2">
                <a:hueOff val="-1455363"/>
                <a:satOff val="-83928"/>
                <a:lumOff val="8628"/>
                <a:alphaOff val="0"/>
                <a:satMod val="103000"/>
                <a:lumMod val="102000"/>
                <a:tint val="94000"/>
              </a:schemeClr>
            </a:gs>
            <a:gs pos="50000">
              <a:schemeClr val="accent2">
                <a:hueOff val="-1455363"/>
                <a:satOff val="-83928"/>
                <a:lumOff val="8628"/>
                <a:alphaOff val="0"/>
                <a:satMod val="110000"/>
                <a:lumMod val="100000"/>
                <a:shade val="100000"/>
              </a:schemeClr>
            </a:gs>
            <a:gs pos="100000">
              <a:schemeClr val="accent2">
                <a:hueOff val="-1455363"/>
                <a:satOff val="-83928"/>
                <a:lumOff val="8628"/>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GB" sz="2200" kern="1200" dirty="0"/>
            <a:t>There are plenty of ways to deliberately use missing data in your research</a:t>
          </a:r>
          <a:endParaRPr lang="en-US" sz="2200" kern="1200" dirty="0"/>
        </a:p>
      </dsp:txBody>
      <dsp:txXfrm>
        <a:off x="59567" y="5315013"/>
        <a:ext cx="6862086" cy="1101102"/>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BD1F5BA-79D7-4FAD-B2F9-BDE39C8FB22F}" type="datetimeFigureOut">
              <a:rPr lang="en-GB" smtClean="0"/>
              <a:t>24/10/2023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7AFDFCD-E457-4614-8F42-2844FBFCBF05}" type="slidenum">
              <a:rPr lang="en-GB" smtClean="0"/>
              <a:t>‹#›</a:t>
            </a:fld>
            <a:endParaRPr lang="en-GB"/>
          </a:p>
        </p:txBody>
      </p:sp>
    </p:spTree>
    <p:extLst>
      <p:ext uri="{BB962C8B-B14F-4D97-AF65-F5344CB8AC3E}">
        <p14:creationId xmlns:p14="http://schemas.microsoft.com/office/powerpoint/2010/main" val="21348288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7AFDFCD-E457-4614-8F42-2844FBFCBF05}" type="slidenum">
              <a:rPr lang="en-GB" smtClean="0"/>
              <a:t>4</a:t>
            </a:fld>
            <a:endParaRPr lang="en-GB"/>
          </a:p>
        </p:txBody>
      </p:sp>
    </p:spTree>
    <p:extLst>
      <p:ext uri="{BB962C8B-B14F-4D97-AF65-F5344CB8AC3E}">
        <p14:creationId xmlns:p14="http://schemas.microsoft.com/office/powerpoint/2010/main" val="34079197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Enders (2022). This simulation modelled a missing (always) at random mechanism. Here the probability of a missing Y increased as the value of Y itself increased (e.g., depression scores were more likely to be missing for participants with high levels of depression). We will cover MNAR processes in more detail in session 2.</a:t>
            </a:r>
          </a:p>
        </p:txBody>
      </p:sp>
      <p:sp>
        <p:nvSpPr>
          <p:cNvPr id="4" name="Slide Number Placeholder 3"/>
          <p:cNvSpPr>
            <a:spLocks noGrp="1"/>
          </p:cNvSpPr>
          <p:nvPr>
            <p:ph type="sldNum" sz="quarter" idx="5"/>
          </p:nvPr>
        </p:nvSpPr>
        <p:spPr/>
        <p:txBody>
          <a:bodyPr/>
          <a:lstStyle/>
          <a:p>
            <a:fld id="{F7AFDFCD-E457-4614-8F42-2844FBFCBF05}" type="slidenum">
              <a:rPr lang="en-GB" smtClean="0"/>
              <a:t>18</a:t>
            </a:fld>
            <a:endParaRPr lang="en-GB"/>
          </a:p>
        </p:txBody>
      </p:sp>
    </p:spTree>
    <p:extLst>
      <p:ext uri="{BB962C8B-B14F-4D97-AF65-F5344CB8AC3E}">
        <p14:creationId xmlns:p14="http://schemas.microsoft.com/office/powerpoint/2010/main" val="22038347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Rubin (1987) is the seminal text on multiple imputation. So take a peek there if you’re interested in further </a:t>
            </a:r>
            <a:r>
              <a:rPr lang="en-GB" dirty="0" err="1"/>
              <a:t>geeking</a:t>
            </a:r>
            <a:r>
              <a:rPr lang="en-GB" dirty="0"/>
              <a:t>. Other recommended books: Carpenter &amp; Kenward (2013); Schafer (1997); van </a:t>
            </a:r>
            <a:r>
              <a:rPr lang="en-GB" dirty="0" err="1"/>
              <a:t>Buuren</a:t>
            </a:r>
            <a:r>
              <a:rPr lang="en-GB" dirty="0"/>
              <a:t> (2012).</a:t>
            </a:r>
          </a:p>
        </p:txBody>
      </p:sp>
      <p:sp>
        <p:nvSpPr>
          <p:cNvPr id="4" name="Slide Number Placeholder 3"/>
          <p:cNvSpPr>
            <a:spLocks noGrp="1"/>
          </p:cNvSpPr>
          <p:nvPr>
            <p:ph type="sldNum" sz="quarter" idx="5"/>
          </p:nvPr>
        </p:nvSpPr>
        <p:spPr/>
        <p:txBody>
          <a:bodyPr/>
          <a:lstStyle/>
          <a:p>
            <a:fld id="{F7AFDFCD-E457-4614-8F42-2844FBFCBF05}" type="slidenum">
              <a:rPr lang="en-GB" smtClean="0"/>
              <a:t>23</a:t>
            </a:fld>
            <a:endParaRPr lang="en-GB"/>
          </a:p>
        </p:txBody>
      </p:sp>
    </p:spTree>
    <p:extLst>
      <p:ext uri="{BB962C8B-B14F-4D97-AF65-F5344CB8AC3E}">
        <p14:creationId xmlns:p14="http://schemas.microsoft.com/office/powerpoint/2010/main" val="39166680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 = imputation cycles.</a:t>
            </a:r>
          </a:p>
        </p:txBody>
      </p:sp>
      <p:sp>
        <p:nvSpPr>
          <p:cNvPr id="4" name="Slide Number Placeholder 3"/>
          <p:cNvSpPr>
            <a:spLocks noGrp="1"/>
          </p:cNvSpPr>
          <p:nvPr>
            <p:ph type="sldNum" sz="quarter" idx="5"/>
          </p:nvPr>
        </p:nvSpPr>
        <p:spPr/>
        <p:txBody>
          <a:bodyPr/>
          <a:lstStyle/>
          <a:p>
            <a:fld id="{F7AFDFCD-E457-4614-8F42-2844FBFCBF05}" type="slidenum">
              <a:rPr lang="en-GB" smtClean="0"/>
              <a:t>25</a:t>
            </a:fld>
            <a:endParaRPr lang="en-GB"/>
          </a:p>
        </p:txBody>
      </p:sp>
    </p:spTree>
    <p:extLst>
      <p:ext uri="{BB962C8B-B14F-4D97-AF65-F5344CB8AC3E}">
        <p14:creationId xmlns:p14="http://schemas.microsoft.com/office/powerpoint/2010/main" val="2217058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Enders (2022). Templates on reporting can be found in the last chapter 2</a:t>
            </a:r>
            <a:r>
              <a:rPr lang="en-GB" baseline="30000" dirty="0"/>
              <a:t>nd</a:t>
            </a:r>
            <a:r>
              <a:rPr lang="en-GB" dirty="0"/>
              <a:t> edition </a:t>
            </a:r>
            <a:r>
              <a:rPr lang="en-GB" i="1" dirty="0"/>
              <a:t>Applied Missing Data Analysis</a:t>
            </a:r>
            <a:r>
              <a:rPr lang="en-GB" dirty="0"/>
              <a:t> book.</a:t>
            </a:r>
          </a:p>
        </p:txBody>
      </p:sp>
      <p:sp>
        <p:nvSpPr>
          <p:cNvPr id="4" name="Slide Number Placeholder 3"/>
          <p:cNvSpPr>
            <a:spLocks noGrp="1"/>
          </p:cNvSpPr>
          <p:nvPr>
            <p:ph type="sldNum" sz="quarter" idx="5"/>
          </p:nvPr>
        </p:nvSpPr>
        <p:spPr/>
        <p:txBody>
          <a:bodyPr/>
          <a:lstStyle/>
          <a:p>
            <a:fld id="{F7AFDFCD-E457-4614-8F42-2844FBFCBF05}" type="slidenum">
              <a:rPr lang="en-GB" smtClean="0"/>
              <a:t>28</a:t>
            </a:fld>
            <a:endParaRPr lang="en-GB"/>
          </a:p>
        </p:txBody>
      </p:sp>
    </p:spTree>
    <p:extLst>
      <p:ext uri="{BB962C8B-B14F-4D97-AF65-F5344CB8AC3E}">
        <p14:creationId xmlns:p14="http://schemas.microsoft.com/office/powerpoint/2010/main" val="16425294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Explore whether we can use LLM’s as a means of imputing character data/text data? (Turns out this is similar to the mechanics of LLM’s like chat GPT…)</a:t>
            </a:r>
          </a:p>
          <a:p>
            <a:endParaRPr lang="en-GB" dirty="0"/>
          </a:p>
          <a:p>
            <a:r>
              <a:rPr lang="en-GB" dirty="0"/>
              <a:t>Imputations are essentially the backbone in </a:t>
            </a:r>
            <a:r>
              <a:rPr lang="en-GB" i="1" dirty="0"/>
              <a:t>difference in differences </a:t>
            </a:r>
            <a:r>
              <a:rPr lang="en-GB" dirty="0"/>
              <a:t>analyses. This is where imputed counterfactuals are used to estimate the influence of a policy intervention (i.e., longitudinal data including the before and after of an intervention is duplicated, and the effect size is compared between the original data, and a dataset which removes all Y data after intervention, which is replaced with imputed data). </a:t>
            </a:r>
          </a:p>
          <a:p>
            <a:endParaRPr lang="en-GB" dirty="0"/>
          </a:p>
          <a:p>
            <a:r>
              <a:rPr lang="en-GB" dirty="0"/>
              <a:t>Can be used to reduce participant concentration load – there are many exciting new designs investigating the effect of deliberate missing data. This can allow participants to complete shorter surveys, reducing their fatigue and increasing the probability of completion whilst reducing bias!</a:t>
            </a:r>
          </a:p>
          <a:p>
            <a:endParaRPr lang="en-GB" dirty="0"/>
          </a:p>
          <a:p>
            <a:r>
              <a:rPr lang="en-GB" dirty="0"/>
              <a:t>It can also be used to identify and examine why data is missing in the first place. This can be invaluable when investigating participant drop-out rates in longitudinal intervention research. </a:t>
            </a:r>
          </a:p>
          <a:p>
            <a:endParaRPr lang="en-GB" dirty="0"/>
          </a:p>
        </p:txBody>
      </p:sp>
      <p:sp>
        <p:nvSpPr>
          <p:cNvPr id="4" name="Slide Number Placeholder 3"/>
          <p:cNvSpPr>
            <a:spLocks noGrp="1"/>
          </p:cNvSpPr>
          <p:nvPr>
            <p:ph type="sldNum" sz="quarter" idx="5"/>
          </p:nvPr>
        </p:nvSpPr>
        <p:spPr/>
        <p:txBody>
          <a:bodyPr/>
          <a:lstStyle/>
          <a:p>
            <a:fld id="{F7AFDFCD-E457-4614-8F42-2844FBFCBF05}" type="slidenum">
              <a:rPr lang="en-GB" smtClean="0"/>
              <a:t>29</a:t>
            </a:fld>
            <a:endParaRPr lang="en-GB"/>
          </a:p>
        </p:txBody>
      </p:sp>
    </p:spTree>
    <p:extLst>
      <p:ext uri="{BB962C8B-B14F-4D97-AF65-F5344CB8AC3E}">
        <p14:creationId xmlns:p14="http://schemas.microsoft.com/office/powerpoint/2010/main" val="42379062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Difference between MCAR and MAR less important with new imputation methods.</a:t>
            </a:r>
          </a:p>
          <a:p>
            <a:r>
              <a:rPr lang="en-GB" dirty="0"/>
              <a:t>MNAR can become MAR if correct variables are available – so important to anticipate in research design. </a:t>
            </a:r>
          </a:p>
        </p:txBody>
      </p:sp>
      <p:sp>
        <p:nvSpPr>
          <p:cNvPr id="4" name="Slide Number Placeholder 3"/>
          <p:cNvSpPr>
            <a:spLocks noGrp="1"/>
          </p:cNvSpPr>
          <p:nvPr>
            <p:ph type="sldNum" sz="quarter" idx="5"/>
          </p:nvPr>
        </p:nvSpPr>
        <p:spPr/>
        <p:txBody>
          <a:bodyPr/>
          <a:lstStyle/>
          <a:p>
            <a:fld id="{F7AFDFCD-E457-4614-8F42-2844FBFCBF05}" type="slidenum">
              <a:rPr lang="en-GB" smtClean="0"/>
              <a:t>5</a:t>
            </a:fld>
            <a:endParaRPr lang="en-GB"/>
          </a:p>
        </p:txBody>
      </p:sp>
    </p:spTree>
    <p:extLst>
      <p:ext uri="{BB962C8B-B14F-4D97-AF65-F5344CB8AC3E}">
        <p14:creationId xmlns:p14="http://schemas.microsoft.com/office/powerpoint/2010/main" val="36922456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For English literature buffs, these will mostly be MCAR or MAR. For those of you with no patience for poetry, prose and plays this will most likely be MNAR!</a:t>
            </a:r>
          </a:p>
          <a:p>
            <a:r>
              <a:rPr lang="en-GB" b="0" i="0" dirty="0">
                <a:solidFill>
                  <a:srgbClr val="333333"/>
                </a:solidFill>
                <a:effectLst/>
                <a:latin typeface="robotoregular"/>
              </a:rPr>
              <a:t>“To be, or not to be: that is the question.” </a:t>
            </a:r>
          </a:p>
          <a:p>
            <a:r>
              <a:rPr lang="en-GB" b="0" i="0" dirty="0">
                <a:solidFill>
                  <a:srgbClr val="333333"/>
                </a:solidFill>
                <a:effectLst/>
                <a:latin typeface="robotoregular"/>
              </a:rPr>
              <a:t>“A horse! a horse! my kingdom for a horse!”</a:t>
            </a:r>
          </a:p>
          <a:p>
            <a:r>
              <a:rPr lang="en-GB" b="0" i="0" dirty="0">
                <a:solidFill>
                  <a:srgbClr val="333333"/>
                </a:solidFill>
                <a:effectLst/>
                <a:latin typeface="robotoregular"/>
              </a:rPr>
              <a:t>“If music be the food of love, play on.”</a:t>
            </a:r>
          </a:p>
          <a:p>
            <a:r>
              <a:rPr lang="en-GB" b="0" i="0" dirty="0">
                <a:solidFill>
                  <a:srgbClr val="333333"/>
                </a:solidFill>
                <a:effectLst/>
                <a:latin typeface="robotoregular"/>
              </a:rPr>
              <a:t>“Your silence most offends me, and to be merry best becomes you”</a:t>
            </a:r>
          </a:p>
          <a:p>
            <a:r>
              <a:rPr lang="en-GB" b="0" i="0" dirty="0">
                <a:solidFill>
                  <a:srgbClr val="333333"/>
                </a:solidFill>
                <a:effectLst/>
                <a:latin typeface="robotoregular"/>
              </a:rPr>
              <a:t>Tis an ill cook that cannot lick his own fingers”</a:t>
            </a:r>
          </a:p>
          <a:p>
            <a:r>
              <a:rPr lang="en-GB" b="0" i="0" dirty="0">
                <a:solidFill>
                  <a:srgbClr val="333333"/>
                </a:solidFill>
                <a:effectLst/>
                <a:latin typeface="robotoregular"/>
              </a:rPr>
              <a:t>“</a:t>
            </a:r>
            <a:r>
              <a:rPr lang="en-GB" b="0" i="0" dirty="0">
                <a:solidFill>
                  <a:srgbClr val="040C28"/>
                </a:solidFill>
                <a:effectLst/>
                <a:latin typeface="Google Sans"/>
              </a:rPr>
              <a:t>O Romeo, Romeo, wherefore art thou Romeo?</a:t>
            </a:r>
            <a:r>
              <a:rPr lang="en-GB" b="0" i="0" dirty="0">
                <a:solidFill>
                  <a:srgbClr val="1F1F1F"/>
                </a:solidFill>
                <a:effectLst/>
                <a:latin typeface="Google Sans"/>
              </a:rPr>
              <a:t> </a:t>
            </a:r>
            <a:r>
              <a:rPr lang="en-GB" b="0" i="0" dirty="0">
                <a:solidFill>
                  <a:srgbClr val="333333"/>
                </a:solidFill>
                <a:effectLst/>
                <a:latin typeface="robotoregular"/>
              </a:rPr>
              <a:t>”</a:t>
            </a:r>
          </a:p>
          <a:p>
            <a:r>
              <a:rPr lang="en-GB" b="0" i="0" dirty="0">
                <a:solidFill>
                  <a:srgbClr val="333333"/>
                </a:solidFill>
                <a:effectLst/>
                <a:latin typeface="robotoregular"/>
              </a:rPr>
              <a:t>“</a:t>
            </a:r>
            <a:r>
              <a:rPr lang="en-GB" b="0" i="0" dirty="0">
                <a:solidFill>
                  <a:srgbClr val="000000"/>
                </a:solidFill>
                <a:effectLst/>
                <a:latin typeface="lato" panose="020F0502020204030204" pitchFamily="34" charset="0"/>
              </a:rPr>
              <a:t>Fair fa’ your honest, sonsie face,</a:t>
            </a:r>
            <a:br>
              <a:rPr lang="en-GB" dirty="0"/>
            </a:br>
            <a:r>
              <a:rPr lang="en-GB" b="0" i="0" dirty="0">
                <a:solidFill>
                  <a:srgbClr val="000000"/>
                </a:solidFill>
                <a:effectLst/>
                <a:latin typeface="lato" panose="020F0502020204030204" pitchFamily="34" charset="0"/>
              </a:rPr>
              <a:t>Great Chieftain o’ the Puddin-race!</a:t>
            </a:r>
            <a:r>
              <a:rPr lang="en-GB" b="0" i="0" dirty="0">
                <a:solidFill>
                  <a:srgbClr val="333333"/>
                </a:solidFill>
                <a:effectLst/>
                <a:latin typeface="robotoregular"/>
              </a:rPr>
              <a:t>”</a:t>
            </a:r>
          </a:p>
          <a:p>
            <a:endParaRPr lang="en-GB" b="0" i="0" dirty="0">
              <a:solidFill>
                <a:srgbClr val="333333"/>
              </a:solidFill>
              <a:effectLst/>
              <a:latin typeface="robotoregular"/>
            </a:endParaRPr>
          </a:p>
          <a:p>
            <a:r>
              <a:rPr lang="en-GB" b="0" i="0" dirty="0">
                <a:solidFill>
                  <a:srgbClr val="333333"/>
                </a:solidFill>
                <a:effectLst/>
                <a:latin typeface="robotoregular"/>
              </a:rPr>
              <a:t>- Notice how for some, the missingness of words is not an issue – even if we do not know the quote, we can still guess/impute with a high degree of accuracy.</a:t>
            </a:r>
          </a:p>
          <a:p>
            <a:r>
              <a:rPr lang="en-GB" b="0" i="0" dirty="0">
                <a:solidFill>
                  <a:srgbClr val="333333"/>
                </a:solidFill>
                <a:effectLst/>
                <a:latin typeface="robotoregular"/>
              </a:rPr>
              <a:t>- With others, we need some clues – perhaps the name of the play? Or other hints (animals perhaps…)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333333"/>
                </a:solidFill>
                <a:effectLst/>
                <a:latin typeface="robotoregular"/>
              </a:rPr>
              <a:t>- If the clues are strong enough, we can guess even with high number of words missing</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333333"/>
                </a:solidFill>
                <a:effectLst/>
                <a:latin typeface="robotoregular"/>
              </a:rPr>
              <a:t>- Yet if the clues are meaningless to us, and the words themselves appear to have no pattern to suggest what might be next – it becomes near impossible.</a:t>
            </a:r>
          </a:p>
          <a:p>
            <a:endParaRPr lang="en-GB" dirty="0"/>
          </a:p>
        </p:txBody>
      </p:sp>
      <p:sp>
        <p:nvSpPr>
          <p:cNvPr id="4" name="Slide Number Placeholder 3"/>
          <p:cNvSpPr>
            <a:spLocks noGrp="1"/>
          </p:cNvSpPr>
          <p:nvPr>
            <p:ph type="sldNum" sz="quarter" idx="5"/>
          </p:nvPr>
        </p:nvSpPr>
        <p:spPr/>
        <p:txBody>
          <a:bodyPr/>
          <a:lstStyle/>
          <a:p>
            <a:fld id="{F7AFDFCD-E457-4614-8F42-2844FBFCBF05}" type="slidenum">
              <a:rPr lang="en-GB" smtClean="0"/>
              <a:t>6</a:t>
            </a:fld>
            <a:endParaRPr lang="en-GB"/>
          </a:p>
        </p:txBody>
      </p:sp>
    </p:spTree>
    <p:extLst>
      <p:ext uri="{BB962C8B-B14F-4D97-AF65-F5344CB8AC3E}">
        <p14:creationId xmlns:p14="http://schemas.microsoft.com/office/powerpoint/2010/main" val="23062243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Source: Enders (2022)</a:t>
            </a:r>
          </a:p>
        </p:txBody>
      </p:sp>
      <p:sp>
        <p:nvSpPr>
          <p:cNvPr id="4" name="Slide Number Placeholder 3"/>
          <p:cNvSpPr>
            <a:spLocks noGrp="1"/>
          </p:cNvSpPr>
          <p:nvPr>
            <p:ph type="sldNum" sz="quarter" idx="5"/>
          </p:nvPr>
        </p:nvSpPr>
        <p:spPr/>
        <p:txBody>
          <a:bodyPr/>
          <a:lstStyle/>
          <a:p>
            <a:fld id="{F7AFDFCD-E457-4614-8F42-2844FBFCBF05}" type="slidenum">
              <a:rPr lang="en-GB" smtClean="0"/>
              <a:t>8</a:t>
            </a:fld>
            <a:endParaRPr lang="en-GB"/>
          </a:p>
        </p:txBody>
      </p:sp>
    </p:spTree>
    <p:extLst>
      <p:ext uri="{BB962C8B-B14F-4D97-AF65-F5344CB8AC3E}">
        <p14:creationId xmlns:p14="http://schemas.microsoft.com/office/powerpoint/2010/main" val="7413299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Enders (2022). Data simulation modelled a missing (always) completely at random mechanism where missingness on Y (outcome) was independent of the data. Tables show the average parameter estimates for each method along with true values. Simulation estimates for SRI and FIML are stable even in conditions of small samples where up to 50% data is missing.</a:t>
            </a:r>
          </a:p>
        </p:txBody>
      </p:sp>
      <p:sp>
        <p:nvSpPr>
          <p:cNvPr id="4" name="Slide Number Placeholder 3"/>
          <p:cNvSpPr>
            <a:spLocks noGrp="1"/>
          </p:cNvSpPr>
          <p:nvPr>
            <p:ph type="sldNum" sz="quarter" idx="5"/>
          </p:nvPr>
        </p:nvSpPr>
        <p:spPr/>
        <p:txBody>
          <a:bodyPr/>
          <a:lstStyle/>
          <a:p>
            <a:fld id="{F7AFDFCD-E457-4614-8F42-2844FBFCBF05}" type="slidenum">
              <a:rPr lang="en-GB" smtClean="0"/>
              <a:t>9</a:t>
            </a:fld>
            <a:endParaRPr lang="en-GB"/>
          </a:p>
        </p:txBody>
      </p:sp>
    </p:spTree>
    <p:extLst>
      <p:ext uri="{BB962C8B-B14F-4D97-AF65-F5344CB8AC3E}">
        <p14:creationId xmlns:p14="http://schemas.microsoft.com/office/powerpoint/2010/main" val="35011051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Enders (2022). Data simulation modelled a missing (always) completely at random mechanism where missingness on Y (outcome) was independent of the data. Tables show the average parameter estimates for each method along with true values. Simulation estimates for SRI and FIML are stable even in conditions of small samples where up to 50% data is missing.</a:t>
            </a:r>
          </a:p>
        </p:txBody>
      </p:sp>
      <p:sp>
        <p:nvSpPr>
          <p:cNvPr id="4" name="Slide Number Placeholder 3"/>
          <p:cNvSpPr>
            <a:spLocks noGrp="1"/>
          </p:cNvSpPr>
          <p:nvPr>
            <p:ph type="sldNum" sz="quarter" idx="5"/>
          </p:nvPr>
        </p:nvSpPr>
        <p:spPr/>
        <p:txBody>
          <a:bodyPr/>
          <a:lstStyle/>
          <a:p>
            <a:fld id="{F7AFDFCD-E457-4614-8F42-2844FBFCBF05}" type="slidenum">
              <a:rPr lang="en-GB" smtClean="0"/>
              <a:t>10</a:t>
            </a:fld>
            <a:endParaRPr lang="en-GB"/>
          </a:p>
        </p:txBody>
      </p:sp>
    </p:spTree>
    <p:extLst>
      <p:ext uri="{BB962C8B-B14F-4D97-AF65-F5344CB8AC3E}">
        <p14:creationId xmlns:p14="http://schemas.microsoft.com/office/powerpoint/2010/main" val="4029948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Enders (2022). This simulation models a missing (always) at random. Here the probability of a missing Y score increased as the value of X decreased (e.g., depression scores were more likely to be missing for participants with low perceived control over their pain). Please note that whilst stochastic regression provides equivalent estimates to FIML, its standard errors and significance tests are untrustworthy without corrective procedures like bootstrap.</a:t>
            </a:r>
          </a:p>
        </p:txBody>
      </p:sp>
      <p:sp>
        <p:nvSpPr>
          <p:cNvPr id="4" name="Slide Number Placeholder 3"/>
          <p:cNvSpPr>
            <a:spLocks noGrp="1"/>
          </p:cNvSpPr>
          <p:nvPr>
            <p:ph type="sldNum" sz="quarter" idx="5"/>
          </p:nvPr>
        </p:nvSpPr>
        <p:spPr/>
        <p:txBody>
          <a:bodyPr/>
          <a:lstStyle/>
          <a:p>
            <a:fld id="{F7AFDFCD-E457-4614-8F42-2844FBFCBF05}" type="slidenum">
              <a:rPr lang="en-GB" smtClean="0"/>
              <a:t>13</a:t>
            </a:fld>
            <a:endParaRPr lang="en-GB"/>
          </a:p>
        </p:txBody>
      </p:sp>
    </p:spTree>
    <p:extLst>
      <p:ext uri="{BB962C8B-B14F-4D97-AF65-F5344CB8AC3E}">
        <p14:creationId xmlns:p14="http://schemas.microsoft.com/office/powerpoint/2010/main" val="22108823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Enders (2022). This simulation models a missing (always) at random. Here the probability of a missing Y score increased as the value of X decreased (e.g., depression scores were more likely to be missing for participants with low perceived control over their pain). Please note that whilst stochastic regression provides equivalent estimates to FIML, its standard errors and significance tests are untrustworthy without corrective procedures like bootstrap.</a:t>
            </a:r>
          </a:p>
        </p:txBody>
      </p:sp>
      <p:sp>
        <p:nvSpPr>
          <p:cNvPr id="4" name="Slide Number Placeholder 3"/>
          <p:cNvSpPr>
            <a:spLocks noGrp="1"/>
          </p:cNvSpPr>
          <p:nvPr>
            <p:ph type="sldNum" sz="quarter" idx="5"/>
          </p:nvPr>
        </p:nvSpPr>
        <p:spPr/>
        <p:txBody>
          <a:bodyPr/>
          <a:lstStyle/>
          <a:p>
            <a:fld id="{F7AFDFCD-E457-4614-8F42-2844FBFCBF05}" type="slidenum">
              <a:rPr lang="en-GB" smtClean="0"/>
              <a:t>14</a:t>
            </a:fld>
            <a:endParaRPr lang="en-GB"/>
          </a:p>
        </p:txBody>
      </p:sp>
    </p:spTree>
    <p:extLst>
      <p:ext uri="{BB962C8B-B14F-4D97-AF65-F5344CB8AC3E}">
        <p14:creationId xmlns:p14="http://schemas.microsoft.com/office/powerpoint/2010/main" val="26806940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Enders (2022). This simulation modelled a missing (always) at random mechanism. Here the probability of a missing Y increased as the value of Y itself increased (e.g., depression scores were more likely to be missing for participants with high levels of depression). We will cover MNAR processes in more detail in session 2.</a:t>
            </a:r>
          </a:p>
        </p:txBody>
      </p:sp>
      <p:sp>
        <p:nvSpPr>
          <p:cNvPr id="4" name="Slide Number Placeholder 3"/>
          <p:cNvSpPr>
            <a:spLocks noGrp="1"/>
          </p:cNvSpPr>
          <p:nvPr>
            <p:ph type="sldNum" sz="quarter" idx="5"/>
          </p:nvPr>
        </p:nvSpPr>
        <p:spPr/>
        <p:txBody>
          <a:bodyPr/>
          <a:lstStyle/>
          <a:p>
            <a:fld id="{F7AFDFCD-E457-4614-8F42-2844FBFCBF05}" type="slidenum">
              <a:rPr lang="en-GB" smtClean="0"/>
              <a:t>17</a:t>
            </a:fld>
            <a:endParaRPr lang="en-GB"/>
          </a:p>
        </p:txBody>
      </p:sp>
    </p:spTree>
    <p:extLst>
      <p:ext uri="{BB962C8B-B14F-4D97-AF65-F5344CB8AC3E}">
        <p14:creationId xmlns:p14="http://schemas.microsoft.com/office/powerpoint/2010/main" val="37855226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5F0146-1A85-9BB3-6934-1F8DD9F1169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9DC9CB59-3856-A4D2-E977-8036BB09732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E94025D6-154A-E98B-7049-6DA54BBD4DB6}"/>
              </a:ext>
            </a:extLst>
          </p:cNvPr>
          <p:cNvSpPr>
            <a:spLocks noGrp="1"/>
          </p:cNvSpPr>
          <p:nvPr>
            <p:ph type="dt" sz="half" idx="10"/>
          </p:nvPr>
        </p:nvSpPr>
        <p:spPr/>
        <p:txBody>
          <a:bodyPr/>
          <a:lstStyle/>
          <a:p>
            <a:fld id="{9252E4B6-EEC3-4AB0-A3C7-E6836F3A03EE}" type="datetimeFigureOut">
              <a:rPr lang="en-GB" smtClean="0"/>
              <a:t>24/10/2023</a:t>
            </a:fld>
            <a:endParaRPr lang="en-GB"/>
          </a:p>
        </p:txBody>
      </p:sp>
      <p:sp>
        <p:nvSpPr>
          <p:cNvPr id="5" name="Footer Placeholder 4">
            <a:extLst>
              <a:ext uri="{FF2B5EF4-FFF2-40B4-BE49-F238E27FC236}">
                <a16:creationId xmlns:a16="http://schemas.microsoft.com/office/drawing/2014/main" id="{3F7604AF-787A-0759-C66B-E0D37F30338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676E496-E4E8-1AE7-96B7-70892A4C3116}"/>
              </a:ext>
            </a:extLst>
          </p:cNvPr>
          <p:cNvSpPr>
            <a:spLocks noGrp="1"/>
          </p:cNvSpPr>
          <p:nvPr>
            <p:ph type="sldNum" sz="quarter" idx="12"/>
          </p:nvPr>
        </p:nvSpPr>
        <p:spPr/>
        <p:txBody>
          <a:bodyPr/>
          <a:lstStyle/>
          <a:p>
            <a:fld id="{77ED27F1-A1AE-4ADF-9997-1B991998B2A9}" type="slidenum">
              <a:rPr lang="en-GB" smtClean="0"/>
              <a:t>‹#›</a:t>
            </a:fld>
            <a:endParaRPr lang="en-GB"/>
          </a:p>
        </p:txBody>
      </p:sp>
    </p:spTree>
    <p:extLst>
      <p:ext uri="{BB962C8B-B14F-4D97-AF65-F5344CB8AC3E}">
        <p14:creationId xmlns:p14="http://schemas.microsoft.com/office/powerpoint/2010/main" val="39017310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78ECB1-BECA-8F19-CA0C-DCC3D406A63D}"/>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ABD7853B-DF9F-8EC1-533C-B799FDF0ADF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B2F042C-BA82-7C6B-7CB7-C01B7871A081}"/>
              </a:ext>
            </a:extLst>
          </p:cNvPr>
          <p:cNvSpPr>
            <a:spLocks noGrp="1"/>
          </p:cNvSpPr>
          <p:nvPr>
            <p:ph type="dt" sz="half" idx="10"/>
          </p:nvPr>
        </p:nvSpPr>
        <p:spPr/>
        <p:txBody>
          <a:bodyPr/>
          <a:lstStyle/>
          <a:p>
            <a:fld id="{9252E4B6-EEC3-4AB0-A3C7-E6836F3A03EE}" type="datetimeFigureOut">
              <a:rPr lang="en-GB" smtClean="0"/>
              <a:t>24/10/2023</a:t>
            </a:fld>
            <a:endParaRPr lang="en-GB"/>
          </a:p>
        </p:txBody>
      </p:sp>
      <p:sp>
        <p:nvSpPr>
          <p:cNvPr id="5" name="Footer Placeholder 4">
            <a:extLst>
              <a:ext uri="{FF2B5EF4-FFF2-40B4-BE49-F238E27FC236}">
                <a16:creationId xmlns:a16="http://schemas.microsoft.com/office/drawing/2014/main" id="{FEEF7745-0003-38D7-0CC9-627D27C50D4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F6896368-D2A6-283B-8DD2-1F6050A48F52}"/>
              </a:ext>
            </a:extLst>
          </p:cNvPr>
          <p:cNvSpPr>
            <a:spLocks noGrp="1"/>
          </p:cNvSpPr>
          <p:nvPr>
            <p:ph type="sldNum" sz="quarter" idx="12"/>
          </p:nvPr>
        </p:nvSpPr>
        <p:spPr/>
        <p:txBody>
          <a:bodyPr/>
          <a:lstStyle/>
          <a:p>
            <a:fld id="{77ED27F1-A1AE-4ADF-9997-1B991998B2A9}" type="slidenum">
              <a:rPr lang="en-GB" smtClean="0"/>
              <a:t>‹#›</a:t>
            </a:fld>
            <a:endParaRPr lang="en-GB"/>
          </a:p>
        </p:txBody>
      </p:sp>
    </p:spTree>
    <p:extLst>
      <p:ext uri="{BB962C8B-B14F-4D97-AF65-F5344CB8AC3E}">
        <p14:creationId xmlns:p14="http://schemas.microsoft.com/office/powerpoint/2010/main" val="15839681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76F174B-6108-A640-DD9A-C8488460FFC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5C3F3D24-B515-13D1-6638-5CAA97C9E5D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869F535-B95F-EF16-EA73-C047056F539F}"/>
              </a:ext>
            </a:extLst>
          </p:cNvPr>
          <p:cNvSpPr>
            <a:spLocks noGrp="1"/>
          </p:cNvSpPr>
          <p:nvPr>
            <p:ph type="dt" sz="half" idx="10"/>
          </p:nvPr>
        </p:nvSpPr>
        <p:spPr/>
        <p:txBody>
          <a:bodyPr/>
          <a:lstStyle/>
          <a:p>
            <a:fld id="{9252E4B6-EEC3-4AB0-A3C7-E6836F3A03EE}" type="datetimeFigureOut">
              <a:rPr lang="en-GB" smtClean="0"/>
              <a:t>24/10/2023</a:t>
            </a:fld>
            <a:endParaRPr lang="en-GB"/>
          </a:p>
        </p:txBody>
      </p:sp>
      <p:sp>
        <p:nvSpPr>
          <p:cNvPr id="5" name="Footer Placeholder 4">
            <a:extLst>
              <a:ext uri="{FF2B5EF4-FFF2-40B4-BE49-F238E27FC236}">
                <a16:creationId xmlns:a16="http://schemas.microsoft.com/office/drawing/2014/main" id="{50CF799C-8074-72D9-587A-F4425143837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741D841-E400-E074-5C8E-7C36EB67ED4C}"/>
              </a:ext>
            </a:extLst>
          </p:cNvPr>
          <p:cNvSpPr>
            <a:spLocks noGrp="1"/>
          </p:cNvSpPr>
          <p:nvPr>
            <p:ph type="sldNum" sz="quarter" idx="12"/>
          </p:nvPr>
        </p:nvSpPr>
        <p:spPr/>
        <p:txBody>
          <a:bodyPr/>
          <a:lstStyle/>
          <a:p>
            <a:fld id="{77ED27F1-A1AE-4ADF-9997-1B991998B2A9}" type="slidenum">
              <a:rPr lang="en-GB" smtClean="0"/>
              <a:t>‹#›</a:t>
            </a:fld>
            <a:endParaRPr lang="en-GB"/>
          </a:p>
        </p:txBody>
      </p:sp>
    </p:spTree>
    <p:extLst>
      <p:ext uri="{BB962C8B-B14F-4D97-AF65-F5344CB8AC3E}">
        <p14:creationId xmlns:p14="http://schemas.microsoft.com/office/powerpoint/2010/main" val="3725743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E04F5-93F1-4D70-ABCA-3CE73BBFCAF1}"/>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4252A4E5-202E-34B3-445F-E56EE23B40B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31C2A2D-C6BB-0D56-45A1-BD6B99B0F7E0}"/>
              </a:ext>
            </a:extLst>
          </p:cNvPr>
          <p:cNvSpPr>
            <a:spLocks noGrp="1"/>
          </p:cNvSpPr>
          <p:nvPr>
            <p:ph type="dt" sz="half" idx="10"/>
          </p:nvPr>
        </p:nvSpPr>
        <p:spPr/>
        <p:txBody>
          <a:bodyPr/>
          <a:lstStyle/>
          <a:p>
            <a:fld id="{9252E4B6-EEC3-4AB0-A3C7-E6836F3A03EE}" type="datetimeFigureOut">
              <a:rPr lang="en-GB" smtClean="0"/>
              <a:t>24/10/2023</a:t>
            </a:fld>
            <a:endParaRPr lang="en-GB"/>
          </a:p>
        </p:txBody>
      </p:sp>
      <p:sp>
        <p:nvSpPr>
          <p:cNvPr id="5" name="Footer Placeholder 4">
            <a:extLst>
              <a:ext uri="{FF2B5EF4-FFF2-40B4-BE49-F238E27FC236}">
                <a16:creationId xmlns:a16="http://schemas.microsoft.com/office/drawing/2014/main" id="{7D97F6E0-FFB1-0DEC-3759-CAAC75877A9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3524E9D-92B1-2F28-13E6-2DEBA2F9F2E0}"/>
              </a:ext>
            </a:extLst>
          </p:cNvPr>
          <p:cNvSpPr>
            <a:spLocks noGrp="1"/>
          </p:cNvSpPr>
          <p:nvPr>
            <p:ph type="sldNum" sz="quarter" idx="12"/>
          </p:nvPr>
        </p:nvSpPr>
        <p:spPr/>
        <p:txBody>
          <a:bodyPr/>
          <a:lstStyle/>
          <a:p>
            <a:fld id="{77ED27F1-A1AE-4ADF-9997-1B991998B2A9}" type="slidenum">
              <a:rPr lang="en-GB" smtClean="0"/>
              <a:t>‹#›</a:t>
            </a:fld>
            <a:endParaRPr lang="en-GB"/>
          </a:p>
        </p:txBody>
      </p:sp>
    </p:spTree>
    <p:extLst>
      <p:ext uri="{BB962C8B-B14F-4D97-AF65-F5344CB8AC3E}">
        <p14:creationId xmlns:p14="http://schemas.microsoft.com/office/powerpoint/2010/main" val="4731851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9B0157-78B8-BCD4-5FFE-CEA0573C69B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1BD646CA-8381-0BAC-2BE1-A7A809B7430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59B67BC-DAE8-5EA0-7D87-1503BE57667A}"/>
              </a:ext>
            </a:extLst>
          </p:cNvPr>
          <p:cNvSpPr>
            <a:spLocks noGrp="1"/>
          </p:cNvSpPr>
          <p:nvPr>
            <p:ph type="dt" sz="half" idx="10"/>
          </p:nvPr>
        </p:nvSpPr>
        <p:spPr/>
        <p:txBody>
          <a:bodyPr/>
          <a:lstStyle/>
          <a:p>
            <a:fld id="{9252E4B6-EEC3-4AB0-A3C7-E6836F3A03EE}" type="datetimeFigureOut">
              <a:rPr lang="en-GB" smtClean="0"/>
              <a:t>24/10/2023</a:t>
            </a:fld>
            <a:endParaRPr lang="en-GB"/>
          </a:p>
        </p:txBody>
      </p:sp>
      <p:sp>
        <p:nvSpPr>
          <p:cNvPr id="5" name="Footer Placeholder 4">
            <a:extLst>
              <a:ext uri="{FF2B5EF4-FFF2-40B4-BE49-F238E27FC236}">
                <a16:creationId xmlns:a16="http://schemas.microsoft.com/office/drawing/2014/main" id="{090BBF0F-D7EA-64D9-4496-A90D2DEC469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C75377F-992E-1822-4B9F-87F07821DAD7}"/>
              </a:ext>
            </a:extLst>
          </p:cNvPr>
          <p:cNvSpPr>
            <a:spLocks noGrp="1"/>
          </p:cNvSpPr>
          <p:nvPr>
            <p:ph type="sldNum" sz="quarter" idx="12"/>
          </p:nvPr>
        </p:nvSpPr>
        <p:spPr/>
        <p:txBody>
          <a:bodyPr/>
          <a:lstStyle/>
          <a:p>
            <a:fld id="{77ED27F1-A1AE-4ADF-9997-1B991998B2A9}" type="slidenum">
              <a:rPr lang="en-GB" smtClean="0"/>
              <a:t>‹#›</a:t>
            </a:fld>
            <a:endParaRPr lang="en-GB"/>
          </a:p>
        </p:txBody>
      </p:sp>
    </p:spTree>
    <p:extLst>
      <p:ext uri="{BB962C8B-B14F-4D97-AF65-F5344CB8AC3E}">
        <p14:creationId xmlns:p14="http://schemas.microsoft.com/office/powerpoint/2010/main" val="37273524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EC2E13-22CC-2EBA-D00B-142C9E5B6E6E}"/>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F5E49353-BBD5-3E95-9BC7-DA062EFEE61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B5160FF7-F6DE-A1C4-0229-9D7D1C461A4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C192A4EE-A4BB-8F59-626E-8783EB3571E0}"/>
              </a:ext>
            </a:extLst>
          </p:cNvPr>
          <p:cNvSpPr>
            <a:spLocks noGrp="1"/>
          </p:cNvSpPr>
          <p:nvPr>
            <p:ph type="dt" sz="half" idx="10"/>
          </p:nvPr>
        </p:nvSpPr>
        <p:spPr/>
        <p:txBody>
          <a:bodyPr/>
          <a:lstStyle/>
          <a:p>
            <a:fld id="{9252E4B6-EEC3-4AB0-A3C7-E6836F3A03EE}" type="datetimeFigureOut">
              <a:rPr lang="en-GB" smtClean="0"/>
              <a:t>24/10/2023</a:t>
            </a:fld>
            <a:endParaRPr lang="en-GB"/>
          </a:p>
        </p:txBody>
      </p:sp>
      <p:sp>
        <p:nvSpPr>
          <p:cNvPr id="6" name="Footer Placeholder 5">
            <a:extLst>
              <a:ext uri="{FF2B5EF4-FFF2-40B4-BE49-F238E27FC236}">
                <a16:creationId xmlns:a16="http://schemas.microsoft.com/office/drawing/2014/main" id="{1C306B2B-4D95-E3A6-DEE2-BB3526F1388E}"/>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94BE0522-C10B-5FBE-87EB-13FE6B5EFFA5}"/>
              </a:ext>
            </a:extLst>
          </p:cNvPr>
          <p:cNvSpPr>
            <a:spLocks noGrp="1"/>
          </p:cNvSpPr>
          <p:nvPr>
            <p:ph type="sldNum" sz="quarter" idx="12"/>
          </p:nvPr>
        </p:nvSpPr>
        <p:spPr/>
        <p:txBody>
          <a:bodyPr/>
          <a:lstStyle/>
          <a:p>
            <a:fld id="{77ED27F1-A1AE-4ADF-9997-1B991998B2A9}" type="slidenum">
              <a:rPr lang="en-GB" smtClean="0"/>
              <a:t>‹#›</a:t>
            </a:fld>
            <a:endParaRPr lang="en-GB"/>
          </a:p>
        </p:txBody>
      </p:sp>
    </p:spTree>
    <p:extLst>
      <p:ext uri="{BB962C8B-B14F-4D97-AF65-F5344CB8AC3E}">
        <p14:creationId xmlns:p14="http://schemas.microsoft.com/office/powerpoint/2010/main" val="35057862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51C87C-7EE5-09E5-DC7B-7BFE2A1F9429}"/>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95BE8CF9-99EF-A725-2BB4-CBA92AE744B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67F37CE-4B86-712D-A2AA-317FD49BD50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87AB5E0B-5A55-A358-13C1-E774EEF2817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BCA62EE-BD6E-5F9F-509B-E4030F38911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B14D19C4-3A04-BC1C-E670-865659F93806}"/>
              </a:ext>
            </a:extLst>
          </p:cNvPr>
          <p:cNvSpPr>
            <a:spLocks noGrp="1"/>
          </p:cNvSpPr>
          <p:nvPr>
            <p:ph type="dt" sz="half" idx="10"/>
          </p:nvPr>
        </p:nvSpPr>
        <p:spPr/>
        <p:txBody>
          <a:bodyPr/>
          <a:lstStyle/>
          <a:p>
            <a:fld id="{9252E4B6-EEC3-4AB0-A3C7-E6836F3A03EE}" type="datetimeFigureOut">
              <a:rPr lang="en-GB" smtClean="0"/>
              <a:t>24/10/2023</a:t>
            </a:fld>
            <a:endParaRPr lang="en-GB"/>
          </a:p>
        </p:txBody>
      </p:sp>
      <p:sp>
        <p:nvSpPr>
          <p:cNvPr id="8" name="Footer Placeholder 7">
            <a:extLst>
              <a:ext uri="{FF2B5EF4-FFF2-40B4-BE49-F238E27FC236}">
                <a16:creationId xmlns:a16="http://schemas.microsoft.com/office/drawing/2014/main" id="{B580CAF2-81AB-F322-6FA0-A5ED2FB0F486}"/>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54114845-421E-68EA-1D74-524BD38BCE6B}"/>
              </a:ext>
            </a:extLst>
          </p:cNvPr>
          <p:cNvSpPr>
            <a:spLocks noGrp="1"/>
          </p:cNvSpPr>
          <p:nvPr>
            <p:ph type="sldNum" sz="quarter" idx="12"/>
          </p:nvPr>
        </p:nvSpPr>
        <p:spPr/>
        <p:txBody>
          <a:bodyPr/>
          <a:lstStyle/>
          <a:p>
            <a:fld id="{77ED27F1-A1AE-4ADF-9997-1B991998B2A9}" type="slidenum">
              <a:rPr lang="en-GB" smtClean="0"/>
              <a:t>‹#›</a:t>
            </a:fld>
            <a:endParaRPr lang="en-GB"/>
          </a:p>
        </p:txBody>
      </p:sp>
    </p:spTree>
    <p:extLst>
      <p:ext uri="{BB962C8B-B14F-4D97-AF65-F5344CB8AC3E}">
        <p14:creationId xmlns:p14="http://schemas.microsoft.com/office/powerpoint/2010/main" val="17268156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02CE32-4752-A4CE-7D6E-9D3F05AEC6BD}"/>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DD013877-6D2D-1C08-4E21-ED39464DAC12}"/>
              </a:ext>
            </a:extLst>
          </p:cNvPr>
          <p:cNvSpPr>
            <a:spLocks noGrp="1"/>
          </p:cNvSpPr>
          <p:nvPr>
            <p:ph type="dt" sz="half" idx="10"/>
          </p:nvPr>
        </p:nvSpPr>
        <p:spPr/>
        <p:txBody>
          <a:bodyPr/>
          <a:lstStyle/>
          <a:p>
            <a:fld id="{9252E4B6-EEC3-4AB0-A3C7-E6836F3A03EE}" type="datetimeFigureOut">
              <a:rPr lang="en-GB" smtClean="0"/>
              <a:t>24/10/2023</a:t>
            </a:fld>
            <a:endParaRPr lang="en-GB"/>
          </a:p>
        </p:txBody>
      </p:sp>
      <p:sp>
        <p:nvSpPr>
          <p:cNvPr id="4" name="Footer Placeholder 3">
            <a:extLst>
              <a:ext uri="{FF2B5EF4-FFF2-40B4-BE49-F238E27FC236}">
                <a16:creationId xmlns:a16="http://schemas.microsoft.com/office/drawing/2014/main" id="{FCE392AD-454E-4196-A4CB-5CA7973EAC54}"/>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3BB652A5-51D6-B720-99C3-E98150FECBC8}"/>
              </a:ext>
            </a:extLst>
          </p:cNvPr>
          <p:cNvSpPr>
            <a:spLocks noGrp="1"/>
          </p:cNvSpPr>
          <p:nvPr>
            <p:ph type="sldNum" sz="quarter" idx="12"/>
          </p:nvPr>
        </p:nvSpPr>
        <p:spPr/>
        <p:txBody>
          <a:bodyPr/>
          <a:lstStyle/>
          <a:p>
            <a:fld id="{77ED27F1-A1AE-4ADF-9997-1B991998B2A9}" type="slidenum">
              <a:rPr lang="en-GB" smtClean="0"/>
              <a:t>‹#›</a:t>
            </a:fld>
            <a:endParaRPr lang="en-GB"/>
          </a:p>
        </p:txBody>
      </p:sp>
    </p:spTree>
    <p:extLst>
      <p:ext uri="{BB962C8B-B14F-4D97-AF65-F5344CB8AC3E}">
        <p14:creationId xmlns:p14="http://schemas.microsoft.com/office/powerpoint/2010/main" val="1642909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226FA7D-E9EE-02BD-7A36-B90ABECC3B21}"/>
              </a:ext>
            </a:extLst>
          </p:cNvPr>
          <p:cNvSpPr>
            <a:spLocks noGrp="1"/>
          </p:cNvSpPr>
          <p:nvPr>
            <p:ph type="dt" sz="half" idx="10"/>
          </p:nvPr>
        </p:nvSpPr>
        <p:spPr/>
        <p:txBody>
          <a:bodyPr/>
          <a:lstStyle/>
          <a:p>
            <a:fld id="{9252E4B6-EEC3-4AB0-A3C7-E6836F3A03EE}" type="datetimeFigureOut">
              <a:rPr lang="en-GB" smtClean="0"/>
              <a:t>24/10/2023</a:t>
            </a:fld>
            <a:endParaRPr lang="en-GB"/>
          </a:p>
        </p:txBody>
      </p:sp>
      <p:sp>
        <p:nvSpPr>
          <p:cNvPr id="3" name="Footer Placeholder 2">
            <a:extLst>
              <a:ext uri="{FF2B5EF4-FFF2-40B4-BE49-F238E27FC236}">
                <a16:creationId xmlns:a16="http://schemas.microsoft.com/office/drawing/2014/main" id="{5AE877FA-77F5-11C4-3B89-C8284B1CA99B}"/>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79C87BCD-343E-5962-4296-8BD4C5A40A6D}"/>
              </a:ext>
            </a:extLst>
          </p:cNvPr>
          <p:cNvSpPr>
            <a:spLocks noGrp="1"/>
          </p:cNvSpPr>
          <p:nvPr>
            <p:ph type="sldNum" sz="quarter" idx="12"/>
          </p:nvPr>
        </p:nvSpPr>
        <p:spPr/>
        <p:txBody>
          <a:bodyPr/>
          <a:lstStyle/>
          <a:p>
            <a:fld id="{77ED27F1-A1AE-4ADF-9997-1B991998B2A9}" type="slidenum">
              <a:rPr lang="en-GB" smtClean="0"/>
              <a:t>‹#›</a:t>
            </a:fld>
            <a:endParaRPr lang="en-GB"/>
          </a:p>
        </p:txBody>
      </p:sp>
    </p:spTree>
    <p:extLst>
      <p:ext uri="{BB962C8B-B14F-4D97-AF65-F5344CB8AC3E}">
        <p14:creationId xmlns:p14="http://schemas.microsoft.com/office/powerpoint/2010/main" val="12869439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83D415-CD18-F6FE-6157-B47A6539F70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40D18433-6922-360D-FE66-C0AEDBA8279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A78FDCCF-205B-7582-2C93-42DFDE3163F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9239CEF-7820-465B-0C1D-C4E0E90CF6F1}"/>
              </a:ext>
            </a:extLst>
          </p:cNvPr>
          <p:cNvSpPr>
            <a:spLocks noGrp="1"/>
          </p:cNvSpPr>
          <p:nvPr>
            <p:ph type="dt" sz="half" idx="10"/>
          </p:nvPr>
        </p:nvSpPr>
        <p:spPr/>
        <p:txBody>
          <a:bodyPr/>
          <a:lstStyle/>
          <a:p>
            <a:fld id="{9252E4B6-EEC3-4AB0-A3C7-E6836F3A03EE}" type="datetimeFigureOut">
              <a:rPr lang="en-GB" smtClean="0"/>
              <a:t>24/10/2023</a:t>
            </a:fld>
            <a:endParaRPr lang="en-GB"/>
          </a:p>
        </p:txBody>
      </p:sp>
      <p:sp>
        <p:nvSpPr>
          <p:cNvPr id="6" name="Footer Placeholder 5">
            <a:extLst>
              <a:ext uri="{FF2B5EF4-FFF2-40B4-BE49-F238E27FC236}">
                <a16:creationId xmlns:a16="http://schemas.microsoft.com/office/drawing/2014/main" id="{7ADB9D33-D9AC-8638-C76F-C7D5A2706F6F}"/>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E7285A7E-6B2C-7990-E10A-FC3C9B4E6610}"/>
              </a:ext>
            </a:extLst>
          </p:cNvPr>
          <p:cNvSpPr>
            <a:spLocks noGrp="1"/>
          </p:cNvSpPr>
          <p:nvPr>
            <p:ph type="sldNum" sz="quarter" idx="12"/>
          </p:nvPr>
        </p:nvSpPr>
        <p:spPr/>
        <p:txBody>
          <a:bodyPr/>
          <a:lstStyle/>
          <a:p>
            <a:fld id="{77ED27F1-A1AE-4ADF-9997-1B991998B2A9}" type="slidenum">
              <a:rPr lang="en-GB" smtClean="0"/>
              <a:t>‹#›</a:t>
            </a:fld>
            <a:endParaRPr lang="en-GB"/>
          </a:p>
        </p:txBody>
      </p:sp>
    </p:spTree>
    <p:extLst>
      <p:ext uri="{BB962C8B-B14F-4D97-AF65-F5344CB8AC3E}">
        <p14:creationId xmlns:p14="http://schemas.microsoft.com/office/powerpoint/2010/main" val="12098321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169116-0677-37EE-8A5E-F7384C6FEB7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49BE1B40-A747-40C2-1520-4D0CA74FDA2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A87CA6B2-AEB3-D42F-C413-8F666F7635E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E0377AA-499A-E3D8-EC34-94A24B805591}"/>
              </a:ext>
            </a:extLst>
          </p:cNvPr>
          <p:cNvSpPr>
            <a:spLocks noGrp="1"/>
          </p:cNvSpPr>
          <p:nvPr>
            <p:ph type="dt" sz="half" idx="10"/>
          </p:nvPr>
        </p:nvSpPr>
        <p:spPr/>
        <p:txBody>
          <a:bodyPr/>
          <a:lstStyle/>
          <a:p>
            <a:fld id="{9252E4B6-EEC3-4AB0-A3C7-E6836F3A03EE}" type="datetimeFigureOut">
              <a:rPr lang="en-GB" smtClean="0"/>
              <a:t>24/10/2023</a:t>
            </a:fld>
            <a:endParaRPr lang="en-GB"/>
          </a:p>
        </p:txBody>
      </p:sp>
      <p:sp>
        <p:nvSpPr>
          <p:cNvPr id="6" name="Footer Placeholder 5">
            <a:extLst>
              <a:ext uri="{FF2B5EF4-FFF2-40B4-BE49-F238E27FC236}">
                <a16:creationId xmlns:a16="http://schemas.microsoft.com/office/drawing/2014/main" id="{BD4325C0-FEA6-E4F9-1ABC-EB5D1DDDCE55}"/>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7612A2B-96B3-BE92-7E84-E6CE07A92852}"/>
              </a:ext>
            </a:extLst>
          </p:cNvPr>
          <p:cNvSpPr>
            <a:spLocks noGrp="1"/>
          </p:cNvSpPr>
          <p:nvPr>
            <p:ph type="sldNum" sz="quarter" idx="12"/>
          </p:nvPr>
        </p:nvSpPr>
        <p:spPr/>
        <p:txBody>
          <a:bodyPr/>
          <a:lstStyle/>
          <a:p>
            <a:fld id="{77ED27F1-A1AE-4ADF-9997-1B991998B2A9}" type="slidenum">
              <a:rPr lang="en-GB" smtClean="0"/>
              <a:t>‹#›</a:t>
            </a:fld>
            <a:endParaRPr lang="en-GB"/>
          </a:p>
        </p:txBody>
      </p:sp>
    </p:spTree>
    <p:extLst>
      <p:ext uri="{BB962C8B-B14F-4D97-AF65-F5344CB8AC3E}">
        <p14:creationId xmlns:p14="http://schemas.microsoft.com/office/powerpoint/2010/main" val="42413433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65F69DB-25C4-B0C3-140C-C0016483705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08CCC24F-062B-902F-3C42-38C2CC40ECE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3D7F91AD-6D93-E77B-F33A-B21F4C6E5FC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252E4B6-EEC3-4AB0-A3C7-E6836F3A03EE}" type="datetimeFigureOut">
              <a:rPr lang="en-GB" smtClean="0"/>
              <a:t>24/10/2023</a:t>
            </a:fld>
            <a:endParaRPr lang="en-GB"/>
          </a:p>
        </p:txBody>
      </p:sp>
      <p:sp>
        <p:nvSpPr>
          <p:cNvPr id="5" name="Footer Placeholder 4">
            <a:extLst>
              <a:ext uri="{FF2B5EF4-FFF2-40B4-BE49-F238E27FC236}">
                <a16:creationId xmlns:a16="http://schemas.microsoft.com/office/drawing/2014/main" id="{C23A4A02-6C9C-CAA0-E73D-951F3EFD6D4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BA69AB1E-81AA-9D7D-F1CE-3D358591736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7ED27F1-A1AE-4ADF-9997-1B991998B2A9}" type="slidenum">
              <a:rPr lang="en-GB" smtClean="0"/>
              <a:t>‹#›</a:t>
            </a:fld>
            <a:endParaRPr lang="en-GB"/>
          </a:p>
        </p:txBody>
      </p:sp>
    </p:spTree>
    <p:extLst>
      <p:ext uri="{BB962C8B-B14F-4D97-AF65-F5344CB8AC3E}">
        <p14:creationId xmlns:p14="http://schemas.microsoft.com/office/powerpoint/2010/main" val="44175957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3.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34.jpeg"/><Relationship Id="rId7" Type="http://schemas.openxmlformats.org/officeDocument/2006/relationships/diagramColors" Target="../diagrams/colors4.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35.jpeg"/><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7.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bust of a person&#10;&#10;Description automatically generated">
            <a:extLst>
              <a:ext uri="{FF2B5EF4-FFF2-40B4-BE49-F238E27FC236}">
                <a16:creationId xmlns:a16="http://schemas.microsoft.com/office/drawing/2014/main" id="{0D12B7FC-3984-9BFF-BFC1-553FE103CC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53606" y="0"/>
            <a:ext cx="5438394" cy="6858000"/>
          </a:xfrm>
          <a:prstGeom prst="rect">
            <a:avLst/>
          </a:prstGeom>
        </p:spPr>
      </p:pic>
      <p:sp>
        <p:nvSpPr>
          <p:cNvPr id="2" name="Title 1">
            <a:extLst>
              <a:ext uri="{FF2B5EF4-FFF2-40B4-BE49-F238E27FC236}">
                <a16:creationId xmlns:a16="http://schemas.microsoft.com/office/drawing/2014/main" id="{D8582C30-035A-B69C-DAFE-F85D2C841B4E}"/>
              </a:ext>
            </a:extLst>
          </p:cNvPr>
          <p:cNvSpPr>
            <a:spLocks noGrp="1"/>
          </p:cNvSpPr>
          <p:nvPr>
            <p:ph type="ctrTitle"/>
          </p:nvPr>
        </p:nvSpPr>
        <p:spPr>
          <a:xfrm>
            <a:off x="844731" y="848519"/>
            <a:ext cx="4968240" cy="2306637"/>
          </a:xfrm>
        </p:spPr>
        <p:txBody>
          <a:bodyPr/>
          <a:lstStyle/>
          <a:p>
            <a:r>
              <a:rPr lang="en-GB" dirty="0"/>
              <a:t>Much ado about nothing:</a:t>
            </a:r>
          </a:p>
        </p:txBody>
      </p:sp>
      <p:sp>
        <p:nvSpPr>
          <p:cNvPr id="3" name="Subtitle 2">
            <a:extLst>
              <a:ext uri="{FF2B5EF4-FFF2-40B4-BE49-F238E27FC236}">
                <a16:creationId xmlns:a16="http://schemas.microsoft.com/office/drawing/2014/main" id="{9EB7BE8A-C42A-F4AB-8E18-968536EAFE19}"/>
              </a:ext>
            </a:extLst>
          </p:cNvPr>
          <p:cNvSpPr>
            <a:spLocks noGrp="1"/>
          </p:cNvSpPr>
          <p:nvPr>
            <p:ph type="subTitle" idx="1"/>
          </p:nvPr>
        </p:nvSpPr>
        <p:spPr>
          <a:xfrm>
            <a:off x="1524000" y="3602038"/>
            <a:ext cx="3675017" cy="774019"/>
          </a:xfrm>
        </p:spPr>
        <p:txBody>
          <a:bodyPr/>
          <a:lstStyle/>
          <a:p>
            <a:r>
              <a:rPr lang="en-GB" dirty="0"/>
              <a:t>Missing data in research</a:t>
            </a:r>
          </a:p>
        </p:txBody>
      </p:sp>
      <p:sp>
        <p:nvSpPr>
          <p:cNvPr id="4" name="TextBox 3">
            <a:extLst>
              <a:ext uri="{FF2B5EF4-FFF2-40B4-BE49-F238E27FC236}">
                <a16:creationId xmlns:a16="http://schemas.microsoft.com/office/drawing/2014/main" id="{B9E09230-E1FB-850F-1AF4-DE55F93B6DD5}"/>
              </a:ext>
            </a:extLst>
          </p:cNvPr>
          <p:cNvSpPr txBox="1"/>
          <p:nvPr/>
        </p:nvSpPr>
        <p:spPr>
          <a:xfrm>
            <a:off x="1968657" y="4361274"/>
            <a:ext cx="3040428" cy="923330"/>
          </a:xfrm>
          <a:prstGeom prst="rect">
            <a:avLst/>
          </a:prstGeom>
          <a:noFill/>
        </p:spPr>
        <p:txBody>
          <a:bodyPr wrap="square" rtlCol="0">
            <a:spAutoFit/>
          </a:bodyPr>
          <a:lstStyle/>
          <a:p>
            <a:pPr algn="ctr"/>
            <a:r>
              <a:rPr lang="en-GB" dirty="0"/>
              <a:t>Rhys </a:t>
            </a:r>
            <a:r>
              <a:rPr lang="en-GB" dirty="0" err="1"/>
              <a:t>Maredudd</a:t>
            </a:r>
            <a:r>
              <a:rPr lang="en-GB" dirty="0"/>
              <a:t> Davies</a:t>
            </a:r>
          </a:p>
          <a:p>
            <a:pPr algn="ctr"/>
            <a:r>
              <a:rPr lang="en-GB" dirty="0"/>
              <a:t>CDCS training fellow</a:t>
            </a:r>
          </a:p>
          <a:p>
            <a:pPr algn="ctr"/>
            <a:r>
              <a:rPr lang="en-GB" dirty="0"/>
              <a:t>r.m.m.davies@sms.ed.ac.uk</a:t>
            </a:r>
          </a:p>
        </p:txBody>
      </p:sp>
      <p:sp>
        <p:nvSpPr>
          <p:cNvPr id="7" name="Rectangle 6">
            <a:extLst>
              <a:ext uri="{FF2B5EF4-FFF2-40B4-BE49-F238E27FC236}">
                <a16:creationId xmlns:a16="http://schemas.microsoft.com/office/drawing/2014/main" id="{45A882BB-5D86-4B71-16F4-141491DB69DB}"/>
              </a:ext>
            </a:extLst>
          </p:cNvPr>
          <p:cNvSpPr/>
          <p:nvPr/>
        </p:nvSpPr>
        <p:spPr>
          <a:xfrm>
            <a:off x="8660674" y="1149531"/>
            <a:ext cx="2155372" cy="352698"/>
          </a:xfrm>
          <a:prstGeom prst="rect">
            <a:avLst/>
          </a:prstGeom>
          <a:solidFill>
            <a:srgbClr val="09180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5" name="Picture 4" descr="University of Edinburgh - Wikipedia">
            <a:extLst>
              <a:ext uri="{FF2B5EF4-FFF2-40B4-BE49-F238E27FC236}">
                <a16:creationId xmlns:a16="http://schemas.microsoft.com/office/drawing/2014/main" id="{E3C203C8-6C3E-4511-35EA-68DF3CF4E8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542" y="117080"/>
            <a:ext cx="1456377" cy="146287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6F409484-2273-07CC-826B-5E286803EC14}"/>
              </a:ext>
            </a:extLst>
          </p:cNvPr>
          <p:cNvPicPr>
            <a:picLocks noChangeAspect="1"/>
          </p:cNvPicPr>
          <p:nvPr/>
        </p:nvPicPr>
        <p:blipFill>
          <a:blip r:embed="rId4"/>
          <a:stretch>
            <a:fillRect/>
          </a:stretch>
        </p:blipFill>
        <p:spPr>
          <a:xfrm>
            <a:off x="11181220" y="5847602"/>
            <a:ext cx="916643" cy="920252"/>
          </a:xfrm>
          <a:prstGeom prst="rect">
            <a:avLst/>
          </a:prstGeom>
        </p:spPr>
      </p:pic>
    </p:spTree>
    <p:extLst>
      <p:ext uri="{BB962C8B-B14F-4D97-AF65-F5344CB8AC3E}">
        <p14:creationId xmlns:p14="http://schemas.microsoft.com/office/powerpoint/2010/main" val="9089741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0932CA-578C-7384-58D3-833426F60874}"/>
              </a:ext>
            </a:extLst>
          </p:cNvPr>
          <p:cNvSpPr>
            <a:spLocks noGrp="1"/>
          </p:cNvSpPr>
          <p:nvPr>
            <p:ph type="title"/>
          </p:nvPr>
        </p:nvSpPr>
        <p:spPr>
          <a:xfrm>
            <a:off x="0" y="38514"/>
            <a:ext cx="10515600" cy="561307"/>
          </a:xfrm>
        </p:spPr>
        <p:txBody>
          <a:bodyPr>
            <a:normAutofit fontScale="90000"/>
          </a:bodyPr>
          <a:lstStyle/>
          <a:p>
            <a:r>
              <a:rPr lang="en-GB" dirty="0"/>
              <a:t>Simulated MCAR estimates</a:t>
            </a:r>
          </a:p>
        </p:txBody>
      </p:sp>
      <p:graphicFrame>
        <p:nvGraphicFramePr>
          <p:cNvPr id="4" name="Table 3">
            <a:extLst>
              <a:ext uri="{FF2B5EF4-FFF2-40B4-BE49-F238E27FC236}">
                <a16:creationId xmlns:a16="http://schemas.microsoft.com/office/drawing/2014/main" id="{A3DF3DA4-CABE-9634-72B6-61889B5CA21A}"/>
              </a:ext>
            </a:extLst>
          </p:cNvPr>
          <p:cNvGraphicFramePr>
            <a:graphicFrameLocks noGrp="1"/>
          </p:cNvGraphicFramePr>
          <p:nvPr>
            <p:extLst>
              <p:ext uri="{D42A27DB-BD31-4B8C-83A1-F6EECF244321}">
                <p14:modId xmlns:p14="http://schemas.microsoft.com/office/powerpoint/2010/main" val="2171349911"/>
              </p:ext>
            </p:extLst>
          </p:nvPr>
        </p:nvGraphicFramePr>
        <p:xfrm>
          <a:off x="0" y="842212"/>
          <a:ext cx="12192000" cy="5551928"/>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1178284808"/>
                    </a:ext>
                  </a:extLst>
                </a:gridCol>
                <a:gridCol w="2032000">
                  <a:extLst>
                    <a:ext uri="{9D8B030D-6E8A-4147-A177-3AD203B41FA5}">
                      <a16:colId xmlns:a16="http://schemas.microsoft.com/office/drawing/2014/main" val="885233010"/>
                    </a:ext>
                  </a:extLst>
                </a:gridCol>
                <a:gridCol w="2032000">
                  <a:extLst>
                    <a:ext uri="{9D8B030D-6E8A-4147-A177-3AD203B41FA5}">
                      <a16:colId xmlns:a16="http://schemas.microsoft.com/office/drawing/2014/main" val="2835177116"/>
                    </a:ext>
                  </a:extLst>
                </a:gridCol>
                <a:gridCol w="2032000">
                  <a:extLst>
                    <a:ext uri="{9D8B030D-6E8A-4147-A177-3AD203B41FA5}">
                      <a16:colId xmlns:a16="http://schemas.microsoft.com/office/drawing/2014/main" val="2448583298"/>
                    </a:ext>
                  </a:extLst>
                </a:gridCol>
                <a:gridCol w="2032000">
                  <a:extLst>
                    <a:ext uri="{9D8B030D-6E8A-4147-A177-3AD203B41FA5}">
                      <a16:colId xmlns:a16="http://schemas.microsoft.com/office/drawing/2014/main" val="3409538099"/>
                    </a:ext>
                  </a:extLst>
                </a:gridCol>
                <a:gridCol w="2032000">
                  <a:extLst>
                    <a:ext uri="{9D8B030D-6E8A-4147-A177-3AD203B41FA5}">
                      <a16:colId xmlns:a16="http://schemas.microsoft.com/office/drawing/2014/main" val="3218348260"/>
                    </a:ext>
                  </a:extLst>
                </a:gridCol>
              </a:tblGrid>
              <a:tr h="1010651">
                <a:tc>
                  <a:txBody>
                    <a:bodyPr/>
                    <a:lstStyle/>
                    <a:p>
                      <a:r>
                        <a:rPr lang="en-GB" dirty="0"/>
                        <a:t>Parameter</a:t>
                      </a:r>
                    </a:p>
                  </a:txBody>
                  <a:tcPr/>
                </a:tc>
                <a:tc>
                  <a:txBody>
                    <a:bodyPr/>
                    <a:lstStyle/>
                    <a:p>
                      <a:r>
                        <a:rPr lang="en-GB" dirty="0"/>
                        <a:t>True values</a:t>
                      </a:r>
                    </a:p>
                  </a:txBody>
                  <a:tcPr/>
                </a:tc>
                <a:tc>
                  <a:txBody>
                    <a:bodyPr/>
                    <a:lstStyle/>
                    <a:p>
                      <a:r>
                        <a:rPr lang="en-GB" dirty="0"/>
                        <a:t>List wise deletion</a:t>
                      </a:r>
                    </a:p>
                  </a:txBody>
                  <a:tcPr/>
                </a:tc>
                <a:tc>
                  <a:txBody>
                    <a:bodyPr/>
                    <a:lstStyle/>
                    <a:p>
                      <a:r>
                        <a:rPr lang="en-GB" dirty="0"/>
                        <a:t>Arithmetic mean imputation</a:t>
                      </a:r>
                    </a:p>
                  </a:txBody>
                  <a:tcPr/>
                </a:tc>
                <a:tc>
                  <a:txBody>
                    <a:bodyPr/>
                    <a:lstStyle/>
                    <a:p>
                      <a:r>
                        <a:rPr lang="en-GB" dirty="0"/>
                        <a:t>Stochastic Regression Imputation</a:t>
                      </a:r>
                    </a:p>
                  </a:txBody>
                  <a:tcPr/>
                </a:tc>
                <a:tc>
                  <a:txBody>
                    <a:bodyPr/>
                    <a:lstStyle/>
                    <a:p>
                      <a:r>
                        <a:rPr lang="en-GB" dirty="0"/>
                        <a:t>Full-Information Maximum Likelihood</a:t>
                      </a:r>
                    </a:p>
                  </a:txBody>
                  <a:tcPr/>
                </a:tc>
                <a:extLst>
                  <a:ext uri="{0D108BD9-81ED-4DB2-BD59-A6C34878D82A}">
                    <a16:rowId xmlns:a16="http://schemas.microsoft.com/office/drawing/2014/main" val="3282524807"/>
                  </a:ext>
                </a:extLst>
              </a:tr>
              <a:tr h="546513">
                <a:tc>
                  <a:txBody>
                    <a:bodyPr/>
                    <a:lstStyle/>
                    <a:p>
                      <a:endParaRPr lang="en-GB"/>
                    </a:p>
                  </a:txBody>
                  <a:tcPr/>
                </a:tc>
                <a:tc gridSpan="5">
                  <a:txBody>
                    <a:bodyPr/>
                    <a:lstStyle/>
                    <a:p>
                      <a:pPr algn="ctr"/>
                      <a:r>
                        <a:rPr lang="en-GB" u="sng" dirty="0"/>
                        <a:t>Regression of Y on X</a:t>
                      </a:r>
                    </a:p>
                  </a:txBody>
                  <a:tcPr/>
                </a:tc>
                <a:tc hMerge="1">
                  <a:txBody>
                    <a:bodyPr/>
                    <a:lstStyle/>
                    <a:p>
                      <a:endParaRPr lang="en-GB" dirty="0"/>
                    </a:p>
                  </a:txBody>
                  <a:tcPr/>
                </a:tc>
                <a:tc hMerge="1">
                  <a:txBody>
                    <a:bodyPr/>
                    <a:lstStyle/>
                    <a:p>
                      <a:endParaRPr lang="en-GB" dirty="0"/>
                    </a:p>
                  </a:txBody>
                  <a:tcPr/>
                </a:tc>
                <a:tc hMerge="1">
                  <a:txBody>
                    <a:bodyPr/>
                    <a:lstStyle/>
                    <a:p>
                      <a:endParaRPr lang="en-GB" dirty="0"/>
                    </a:p>
                  </a:txBody>
                  <a:tcPr/>
                </a:tc>
                <a:tc hMerge="1">
                  <a:txBody>
                    <a:bodyPr/>
                    <a:lstStyle/>
                    <a:p>
                      <a:endParaRPr lang="en-GB" dirty="0"/>
                    </a:p>
                  </a:txBody>
                  <a:tcPr/>
                </a:tc>
                <a:extLst>
                  <a:ext uri="{0D108BD9-81ED-4DB2-BD59-A6C34878D82A}">
                    <a16:rowId xmlns:a16="http://schemas.microsoft.com/office/drawing/2014/main" val="1360191253"/>
                  </a:ext>
                </a:extLst>
              </a:tr>
              <a:tr h="536329">
                <a:tc>
                  <a:txBody>
                    <a:bodyPr/>
                    <a:lstStyle/>
                    <a:p>
                      <a:r>
                        <a:rPr lang="en-GB" dirty="0"/>
                        <a:t>Intercept</a:t>
                      </a:r>
                    </a:p>
                  </a:txBody>
                  <a:tcPr/>
                </a:tc>
                <a:tc>
                  <a:txBody>
                    <a:bodyPr/>
                    <a:lstStyle/>
                    <a:p>
                      <a:r>
                        <a:rPr lang="en-GB" dirty="0"/>
                        <a:t>25.12</a:t>
                      </a:r>
                    </a:p>
                  </a:txBody>
                  <a:tcPr/>
                </a:tc>
                <a:tc>
                  <a:txBody>
                    <a:bodyPr/>
                    <a:lstStyle/>
                    <a:p>
                      <a:r>
                        <a:rPr lang="en-GB" dirty="0"/>
                        <a:t>25.31</a:t>
                      </a:r>
                    </a:p>
                  </a:txBody>
                  <a:tcPr/>
                </a:tc>
                <a:tc>
                  <a:txBody>
                    <a:bodyPr/>
                    <a:lstStyle/>
                    <a:p>
                      <a:r>
                        <a:rPr lang="en-GB" b="1" dirty="0"/>
                        <a:t>20.06</a:t>
                      </a:r>
                    </a:p>
                  </a:txBody>
                  <a:tcPr/>
                </a:tc>
                <a:tc>
                  <a:txBody>
                    <a:bodyPr/>
                    <a:lstStyle/>
                    <a:p>
                      <a:r>
                        <a:rPr lang="en-GB" dirty="0"/>
                        <a:t>25.36</a:t>
                      </a:r>
                    </a:p>
                  </a:txBody>
                  <a:tcPr/>
                </a:tc>
                <a:tc>
                  <a:txBody>
                    <a:bodyPr/>
                    <a:lstStyle/>
                    <a:p>
                      <a:r>
                        <a:rPr lang="en-GB" dirty="0"/>
                        <a:t>25.31</a:t>
                      </a:r>
                    </a:p>
                  </a:txBody>
                  <a:tcPr/>
                </a:tc>
                <a:extLst>
                  <a:ext uri="{0D108BD9-81ED-4DB2-BD59-A6C34878D82A}">
                    <a16:rowId xmlns:a16="http://schemas.microsoft.com/office/drawing/2014/main" val="459710850"/>
                  </a:ext>
                </a:extLst>
              </a:tr>
              <a:tr h="445169">
                <a:tc>
                  <a:txBody>
                    <a:bodyPr/>
                    <a:lstStyle/>
                    <a:p>
                      <a:r>
                        <a:rPr lang="en-GB" dirty="0"/>
                        <a:t>Slope – </a:t>
                      </a:r>
                      <a:r>
                        <a:rPr lang="el-GR" dirty="0"/>
                        <a:t>β</a:t>
                      </a:r>
                      <a:r>
                        <a:rPr lang="en-GB" dirty="0"/>
                        <a:t>1 (x)</a:t>
                      </a:r>
                    </a:p>
                  </a:txBody>
                  <a:tcPr/>
                </a:tc>
                <a:tc>
                  <a:txBody>
                    <a:bodyPr/>
                    <a:lstStyle/>
                    <a:p>
                      <a:r>
                        <a:rPr lang="en-GB" dirty="0"/>
                        <a:t>-.51</a:t>
                      </a:r>
                    </a:p>
                  </a:txBody>
                  <a:tcPr/>
                </a:tc>
                <a:tc>
                  <a:txBody>
                    <a:bodyPr/>
                    <a:lstStyle/>
                    <a:p>
                      <a:r>
                        <a:rPr lang="en-GB" b="0" dirty="0"/>
                        <a:t>-.52</a:t>
                      </a:r>
                    </a:p>
                  </a:txBody>
                  <a:tcPr/>
                </a:tc>
                <a:tc>
                  <a:txBody>
                    <a:bodyPr/>
                    <a:lstStyle/>
                    <a:p>
                      <a:r>
                        <a:rPr lang="en-GB" b="1" dirty="0"/>
                        <a:t>-.25</a:t>
                      </a:r>
                    </a:p>
                  </a:txBody>
                  <a:tcPr/>
                </a:tc>
                <a:tc>
                  <a:txBody>
                    <a:bodyPr/>
                    <a:lstStyle/>
                    <a:p>
                      <a:r>
                        <a:rPr lang="en-GB" dirty="0"/>
                        <a:t>-.52</a:t>
                      </a:r>
                    </a:p>
                  </a:txBody>
                  <a:tcPr/>
                </a:tc>
                <a:tc>
                  <a:txBody>
                    <a:bodyPr/>
                    <a:lstStyle/>
                    <a:p>
                      <a:r>
                        <a:rPr lang="en-GB" dirty="0"/>
                        <a:t>-.52</a:t>
                      </a:r>
                    </a:p>
                  </a:txBody>
                  <a:tcPr/>
                </a:tc>
                <a:extLst>
                  <a:ext uri="{0D108BD9-81ED-4DB2-BD59-A6C34878D82A}">
                    <a16:rowId xmlns:a16="http://schemas.microsoft.com/office/drawing/2014/main" val="3282918034"/>
                  </a:ext>
                </a:extLst>
              </a:tr>
              <a:tr h="546513">
                <a:tc>
                  <a:txBody>
                    <a:bodyPr/>
                    <a:lstStyle/>
                    <a:p>
                      <a:r>
                        <a:rPr lang="en-GB" dirty="0"/>
                        <a:t>Standard error estimate</a:t>
                      </a:r>
                    </a:p>
                  </a:txBody>
                  <a:tcPr/>
                </a:tc>
                <a:tc>
                  <a:txBody>
                    <a:bodyPr/>
                    <a:lstStyle/>
                    <a:p>
                      <a:r>
                        <a:rPr lang="en-GB" dirty="0"/>
                        <a:t>33.60</a:t>
                      </a:r>
                    </a:p>
                  </a:txBody>
                  <a:tcPr/>
                </a:tc>
                <a:tc>
                  <a:txBody>
                    <a:bodyPr/>
                    <a:lstStyle/>
                    <a:p>
                      <a:r>
                        <a:rPr lang="en-GB" b="0" dirty="0"/>
                        <a:t>33.75</a:t>
                      </a:r>
                    </a:p>
                  </a:txBody>
                  <a:tcPr/>
                </a:tc>
                <a:tc>
                  <a:txBody>
                    <a:bodyPr/>
                    <a:lstStyle/>
                    <a:p>
                      <a:r>
                        <a:rPr lang="en-GB" b="1" dirty="0"/>
                        <a:t>18.30</a:t>
                      </a:r>
                    </a:p>
                  </a:txBody>
                  <a:tcPr/>
                </a:tc>
                <a:tc>
                  <a:txBody>
                    <a:bodyPr/>
                    <a:lstStyle/>
                    <a:p>
                      <a:r>
                        <a:rPr lang="en-GB" b="0" dirty="0"/>
                        <a:t>33.12</a:t>
                      </a:r>
                    </a:p>
                  </a:txBody>
                  <a:tcPr/>
                </a:tc>
                <a:tc>
                  <a:txBody>
                    <a:bodyPr/>
                    <a:lstStyle/>
                    <a:p>
                      <a:r>
                        <a:rPr lang="en-GB" b="0" dirty="0"/>
                        <a:t>32.39</a:t>
                      </a:r>
                    </a:p>
                  </a:txBody>
                  <a:tcPr/>
                </a:tc>
                <a:extLst>
                  <a:ext uri="{0D108BD9-81ED-4DB2-BD59-A6C34878D82A}">
                    <a16:rowId xmlns:a16="http://schemas.microsoft.com/office/drawing/2014/main" val="1010000023"/>
                  </a:ext>
                </a:extLst>
              </a:tr>
              <a:tr h="546513">
                <a:tc>
                  <a:txBody>
                    <a:bodyPr/>
                    <a:lstStyle/>
                    <a:p>
                      <a:endParaRPr lang="en-GB" dirty="0"/>
                    </a:p>
                  </a:txBody>
                  <a:tcPr/>
                </a:tc>
                <a:tc gridSpan="5">
                  <a:txBody>
                    <a:bodyPr/>
                    <a:lstStyle/>
                    <a:p>
                      <a:pPr algn="ctr"/>
                      <a:r>
                        <a:rPr lang="en-GB" u="sng" dirty="0"/>
                        <a:t>Regression of X on Y</a:t>
                      </a:r>
                    </a:p>
                  </a:txBody>
                  <a:tcPr/>
                </a:tc>
                <a:tc hMerge="1">
                  <a:txBody>
                    <a:bodyPr/>
                    <a:lstStyle/>
                    <a:p>
                      <a:endParaRPr lang="en-GB" dirty="0"/>
                    </a:p>
                  </a:txBody>
                  <a:tcPr/>
                </a:tc>
                <a:tc hMerge="1">
                  <a:txBody>
                    <a:bodyPr/>
                    <a:lstStyle/>
                    <a:p>
                      <a:endParaRPr lang="en-GB" dirty="0"/>
                    </a:p>
                  </a:txBody>
                  <a:tcPr/>
                </a:tc>
                <a:tc hMerge="1">
                  <a:txBody>
                    <a:bodyPr/>
                    <a:lstStyle/>
                    <a:p>
                      <a:endParaRPr lang="en-GB" dirty="0"/>
                    </a:p>
                  </a:txBody>
                  <a:tcPr/>
                </a:tc>
                <a:tc hMerge="1">
                  <a:txBody>
                    <a:bodyPr/>
                    <a:lstStyle/>
                    <a:p>
                      <a:endParaRPr lang="en-GB" dirty="0"/>
                    </a:p>
                  </a:txBody>
                  <a:tcPr/>
                </a:tc>
                <a:extLst>
                  <a:ext uri="{0D108BD9-81ED-4DB2-BD59-A6C34878D82A}">
                    <a16:rowId xmlns:a16="http://schemas.microsoft.com/office/drawing/2014/main" val="1005550554"/>
                  </a:ext>
                </a:extLst>
              </a:tr>
              <a:tr h="546513">
                <a:tc>
                  <a:txBody>
                    <a:bodyPr/>
                    <a:lstStyle/>
                    <a:p>
                      <a:r>
                        <a:rPr lang="en-GB" dirty="0"/>
                        <a:t>Intercept</a:t>
                      </a:r>
                    </a:p>
                  </a:txBody>
                  <a:tcPr/>
                </a:tc>
                <a:tc>
                  <a:txBody>
                    <a:bodyPr/>
                    <a:lstStyle/>
                    <a:p>
                      <a:r>
                        <a:rPr lang="en-GB" dirty="0"/>
                        <a:t>24.74</a:t>
                      </a:r>
                    </a:p>
                  </a:txBody>
                  <a:tcPr/>
                </a:tc>
                <a:tc>
                  <a:txBody>
                    <a:bodyPr/>
                    <a:lstStyle/>
                    <a:p>
                      <a:r>
                        <a:rPr lang="en-GB" dirty="0"/>
                        <a:t>24.76</a:t>
                      </a:r>
                    </a:p>
                  </a:txBody>
                  <a:tcPr/>
                </a:tc>
                <a:tc>
                  <a:txBody>
                    <a:bodyPr/>
                    <a:lstStyle/>
                    <a:p>
                      <a:r>
                        <a:rPr lang="en-GB" dirty="0"/>
                        <a:t>24.76</a:t>
                      </a:r>
                    </a:p>
                  </a:txBody>
                  <a:tcPr/>
                </a:tc>
                <a:tc>
                  <a:txBody>
                    <a:bodyPr/>
                    <a:lstStyle/>
                    <a:p>
                      <a:r>
                        <a:rPr lang="en-GB" dirty="0"/>
                        <a:t>24.80</a:t>
                      </a:r>
                    </a:p>
                  </a:txBody>
                  <a:tcPr/>
                </a:tc>
                <a:tc>
                  <a:txBody>
                    <a:bodyPr/>
                    <a:lstStyle/>
                    <a:p>
                      <a:r>
                        <a:rPr lang="en-GB" dirty="0"/>
                        <a:t>24.82</a:t>
                      </a:r>
                    </a:p>
                  </a:txBody>
                  <a:tcPr/>
                </a:tc>
                <a:extLst>
                  <a:ext uri="{0D108BD9-81ED-4DB2-BD59-A6C34878D82A}">
                    <a16:rowId xmlns:a16="http://schemas.microsoft.com/office/drawing/2014/main" val="1305512881"/>
                  </a:ext>
                </a:extLst>
              </a:tr>
              <a:tr h="54651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Slope – </a:t>
                      </a:r>
                      <a:r>
                        <a:rPr lang="el-GR" dirty="0"/>
                        <a:t>γ</a:t>
                      </a:r>
                      <a:r>
                        <a:rPr lang="en-GB" dirty="0"/>
                        <a:t>1 (x)</a:t>
                      </a:r>
                    </a:p>
                    <a:p>
                      <a:endParaRPr lang="en-GB" dirty="0"/>
                    </a:p>
                  </a:txBody>
                  <a:tcPr/>
                </a:tc>
                <a:tc>
                  <a:txBody>
                    <a:bodyPr/>
                    <a:lstStyle/>
                    <a:p>
                      <a:r>
                        <a:rPr lang="en-GB" dirty="0"/>
                        <a:t>-.32</a:t>
                      </a:r>
                    </a:p>
                  </a:txBody>
                  <a:tcPr/>
                </a:tc>
                <a:tc>
                  <a:txBody>
                    <a:bodyPr/>
                    <a:lstStyle/>
                    <a:p>
                      <a:r>
                        <a:rPr lang="en-GB" dirty="0"/>
                        <a:t>-.32</a:t>
                      </a:r>
                    </a:p>
                  </a:txBody>
                  <a:tcPr/>
                </a:tc>
                <a:tc>
                  <a:txBody>
                    <a:bodyPr/>
                    <a:lstStyle/>
                    <a:p>
                      <a:r>
                        <a:rPr lang="en-GB" dirty="0"/>
                        <a:t>-.32</a:t>
                      </a:r>
                    </a:p>
                  </a:txBody>
                  <a:tcPr/>
                </a:tc>
                <a:tc>
                  <a:txBody>
                    <a:bodyPr/>
                    <a:lstStyle/>
                    <a:p>
                      <a:r>
                        <a:rPr lang="en-GB" dirty="0"/>
                        <a:t>-.32</a:t>
                      </a:r>
                    </a:p>
                  </a:txBody>
                  <a:tcPr/>
                </a:tc>
                <a:tc>
                  <a:txBody>
                    <a:bodyPr/>
                    <a:lstStyle/>
                    <a:p>
                      <a:r>
                        <a:rPr lang="en-GB" dirty="0"/>
                        <a:t>-.32</a:t>
                      </a:r>
                    </a:p>
                  </a:txBody>
                  <a:tcPr/>
                </a:tc>
                <a:extLst>
                  <a:ext uri="{0D108BD9-81ED-4DB2-BD59-A6C34878D82A}">
                    <a16:rowId xmlns:a16="http://schemas.microsoft.com/office/drawing/2014/main" val="2510972226"/>
                  </a:ext>
                </a:extLst>
              </a:tr>
              <a:tr h="546513">
                <a:tc>
                  <a:txBody>
                    <a:bodyPr/>
                    <a:lstStyle/>
                    <a:p>
                      <a:r>
                        <a:rPr lang="en-GB" dirty="0"/>
                        <a:t>Standard error estimate</a:t>
                      </a:r>
                    </a:p>
                  </a:txBody>
                  <a:tcPr/>
                </a:tc>
                <a:tc>
                  <a:txBody>
                    <a:bodyPr/>
                    <a:lstStyle/>
                    <a:p>
                      <a:r>
                        <a:rPr lang="en-GB" dirty="0"/>
                        <a:t>21.00</a:t>
                      </a:r>
                    </a:p>
                  </a:txBody>
                  <a:tcPr/>
                </a:tc>
                <a:tc>
                  <a:txBody>
                    <a:bodyPr/>
                    <a:lstStyle/>
                    <a:p>
                      <a:r>
                        <a:rPr lang="en-GB" dirty="0"/>
                        <a:t>20.77</a:t>
                      </a:r>
                    </a:p>
                  </a:txBody>
                  <a:tcPr/>
                </a:tc>
                <a:tc>
                  <a:txBody>
                    <a:bodyPr/>
                    <a:lstStyle/>
                    <a:p>
                      <a:r>
                        <a:rPr lang="en-GB" b="0" dirty="0"/>
                        <a:t>22.92</a:t>
                      </a:r>
                    </a:p>
                  </a:txBody>
                  <a:tcPr/>
                </a:tc>
                <a:tc>
                  <a:txBody>
                    <a:bodyPr/>
                    <a:lstStyle/>
                    <a:p>
                      <a:r>
                        <a:rPr lang="en-GB" dirty="0"/>
                        <a:t>20.56</a:t>
                      </a:r>
                    </a:p>
                  </a:txBody>
                  <a:tcPr/>
                </a:tc>
                <a:tc>
                  <a:txBody>
                    <a:bodyPr/>
                    <a:lstStyle/>
                    <a:p>
                      <a:r>
                        <a:rPr lang="en-GB" dirty="0"/>
                        <a:t>20.19</a:t>
                      </a:r>
                    </a:p>
                  </a:txBody>
                  <a:tcPr/>
                </a:tc>
                <a:extLst>
                  <a:ext uri="{0D108BD9-81ED-4DB2-BD59-A6C34878D82A}">
                    <a16:rowId xmlns:a16="http://schemas.microsoft.com/office/drawing/2014/main" val="2967984882"/>
                  </a:ext>
                </a:extLst>
              </a:tr>
            </a:tbl>
          </a:graphicData>
        </a:graphic>
      </p:graphicFrame>
      <p:sp>
        <p:nvSpPr>
          <p:cNvPr id="6" name="TextBox 5">
            <a:extLst>
              <a:ext uri="{FF2B5EF4-FFF2-40B4-BE49-F238E27FC236}">
                <a16:creationId xmlns:a16="http://schemas.microsoft.com/office/drawing/2014/main" id="{48D5828A-21D5-5543-98EF-3B8C8E8E3096}"/>
              </a:ext>
            </a:extLst>
          </p:cNvPr>
          <p:cNvSpPr txBox="1"/>
          <p:nvPr/>
        </p:nvSpPr>
        <p:spPr>
          <a:xfrm>
            <a:off x="132346" y="6350239"/>
            <a:ext cx="5390147" cy="369332"/>
          </a:xfrm>
          <a:prstGeom prst="rect">
            <a:avLst/>
          </a:prstGeom>
          <a:noFill/>
        </p:spPr>
        <p:txBody>
          <a:bodyPr wrap="square" rtlCol="0">
            <a:spAutoFit/>
          </a:bodyPr>
          <a:lstStyle/>
          <a:p>
            <a:r>
              <a:rPr lang="en-GB" b="1" dirty="0"/>
              <a:t>*bold = at least 10% difference from true value</a:t>
            </a:r>
          </a:p>
        </p:txBody>
      </p:sp>
    </p:spTree>
    <p:extLst>
      <p:ext uri="{BB962C8B-B14F-4D97-AF65-F5344CB8AC3E}">
        <p14:creationId xmlns:p14="http://schemas.microsoft.com/office/powerpoint/2010/main" val="20041944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C3A047-5AC0-9E64-D938-657146E7B9C4}"/>
              </a:ext>
            </a:extLst>
          </p:cNvPr>
          <p:cNvSpPr>
            <a:spLocks noGrp="1"/>
          </p:cNvSpPr>
          <p:nvPr>
            <p:ph type="title"/>
          </p:nvPr>
        </p:nvSpPr>
        <p:spPr/>
        <p:txBody>
          <a:bodyPr/>
          <a:lstStyle/>
          <a:p>
            <a:r>
              <a:rPr lang="en-GB" dirty="0"/>
              <a:t>Coding and visualising effects on MCAR data</a:t>
            </a:r>
          </a:p>
        </p:txBody>
      </p:sp>
      <p:sp>
        <p:nvSpPr>
          <p:cNvPr id="3" name="Content Placeholder 2">
            <a:extLst>
              <a:ext uri="{FF2B5EF4-FFF2-40B4-BE49-F238E27FC236}">
                <a16:creationId xmlns:a16="http://schemas.microsoft.com/office/drawing/2014/main" id="{92033B22-578A-31B7-FC5A-E80443C2593C}"/>
              </a:ext>
            </a:extLst>
          </p:cNvPr>
          <p:cNvSpPr>
            <a:spLocks noGrp="1"/>
          </p:cNvSpPr>
          <p:nvPr>
            <p:ph idx="1"/>
          </p:nvPr>
        </p:nvSpPr>
        <p:spPr/>
        <p:txBody>
          <a:bodyPr/>
          <a:lstStyle/>
          <a:p>
            <a:r>
              <a:rPr lang="en-GB" dirty="0"/>
              <a:t>Applying each form of missing data treatment.</a:t>
            </a:r>
          </a:p>
          <a:p>
            <a:r>
              <a:rPr lang="en-GB" dirty="0"/>
              <a:t>Visualising impact of each missing data treatment.</a:t>
            </a:r>
          </a:p>
        </p:txBody>
      </p:sp>
    </p:spTree>
    <p:extLst>
      <p:ext uri="{BB962C8B-B14F-4D97-AF65-F5344CB8AC3E}">
        <p14:creationId xmlns:p14="http://schemas.microsoft.com/office/powerpoint/2010/main" val="12675870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Slide Background">
            <a:extLst>
              <a:ext uri="{FF2B5EF4-FFF2-40B4-BE49-F238E27FC236}">
                <a16:creationId xmlns:a16="http://schemas.microsoft.com/office/drawing/2014/main" id="{924D84CD-5280-4B52-B96E-8EDAA2B20C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2" name="Rectangle 21">
            <a:extLst>
              <a:ext uri="{FF2B5EF4-FFF2-40B4-BE49-F238E27FC236}">
                <a16:creationId xmlns:a16="http://schemas.microsoft.com/office/drawing/2014/main" id="{6BC8DD5A-2177-6753-E2F9-C07A00190B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2001" cy="1696413"/>
          </a:xfrm>
          <a:prstGeom prst="rect">
            <a:avLst/>
          </a:prstGeom>
          <a:ln>
            <a:noFill/>
          </a:ln>
          <a:effectLst>
            <a:outerShdw blurRad="304800" dist="114300" dir="5460000" sx="92000" sy="92000" algn="t" rotWithShape="0">
              <a:srgbClr val="000000">
                <a:alpha val="1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4C24481-222D-857D-7E0C-3C0C0A53C7E3}"/>
              </a:ext>
            </a:extLst>
          </p:cNvPr>
          <p:cNvSpPr>
            <a:spLocks noGrp="1"/>
          </p:cNvSpPr>
          <p:nvPr>
            <p:ph type="title"/>
          </p:nvPr>
        </p:nvSpPr>
        <p:spPr>
          <a:xfrm>
            <a:off x="1142901" y="274104"/>
            <a:ext cx="9906199" cy="1157242"/>
          </a:xfrm>
        </p:spPr>
        <p:txBody>
          <a:bodyPr>
            <a:normAutofit/>
          </a:bodyPr>
          <a:lstStyle/>
          <a:p>
            <a:pPr algn="ctr"/>
            <a:r>
              <a:rPr lang="en-GB" sz="3700"/>
              <a:t>Missing data option and missing data consequences</a:t>
            </a:r>
          </a:p>
        </p:txBody>
      </p:sp>
      <p:sp>
        <p:nvSpPr>
          <p:cNvPr id="3" name="Content Placeholder 2">
            <a:extLst>
              <a:ext uri="{FF2B5EF4-FFF2-40B4-BE49-F238E27FC236}">
                <a16:creationId xmlns:a16="http://schemas.microsoft.com/office/drawing/2014/main" id="{1E6ECEAA-4E46-5DAD-3FF3-23CC485FFECB}"/>
              </a:ext>
            </a:extLst>
          </p:cNvPr>
          <p:cNvSpPr>
            <a:spLocks noGrp="1"/>
          </p:cNvSpPr>
          <p:nvPr>
            <p:ph idx="1"/>
          </p:nvPr>
        </p:nvSpPr>
        <p:spPr>
          <a:xfrm>
            <a:off x="2503076" y="2122098"/>
            <a:ext cx="6180758" cy="641268"/>
          </a:xfrm>
        </p:spPr>
        <p:txBody>
          <a:bodyPr/>
          <a:lstStyle/>
          <a:p>
            <a:pPr marL="0" indent="0" defTabSz="621792">
              <a:spcBef>
                <a:spcPts val="680"/>
              </a:spcBef>
              <a:buNone/>
            </a:pPr>
            <a:r>
              <a:rPr lang="en-GB" sz="1904" kern="1200" dirty="0">
                <a:solidFill>
                  <a:schemeClr val="tx1"/>
                </a:solidFill>
                <a:latin typeface="+mn-lt"/>
                <a:ea typeface="+mn-ea"/>
                <a:cs typeface="+mn-cs"/>
              </a:rPr>
              <a:t>MAR data effect</a:t>
            </a:r>
            <a:endParaRPr lang="en-GB" dirty="0"/>
          </a:p>
        </p:txBody>
      </p:sp>
      <p:sp>
        <p:nvSpPr>
          <p:cNvPr id="8" name="TextBox 7">
            <a:extLst>
              <a:ext uri="{FF2B5EF4-FFF2-40B4-BE49-F238E27FC236}">
                <a16:creationId xmlns:a16="http://schemas.microsoft.com/office/drawing/2014/main" id="{0ED03ED3-0ED9-3BD3-E541-BF70FB70DE1D}"/>
              </a:ext>
            </a:extLst>
          </p:cNvPr>
          <p:cNvSpPr txBox="1"/>
          <p:nvPr/>
        </p:nvSpPr>
        <p:spPr>
          <a:xfrm>
            <a:off x="2210835" y="2855260"/>
            <a:ext cx="1457108" cy="469103"/>
          </a:xfrm>
          <a:prstGeom prst="rect">
            <a:avLst/>
          </a:prstGeom>
          <a:noFill/>
        </p:spPr>
        <p:txBody>
          <a:bodyPr wrap="square" rtlCol="0">
            <a:spAutoFit/>
          </a:bodyPr>
          <a:lstStyle/>
          <a:p>
            <a:pPr defTabSz="621792">
              <a:spcAft>
                <a:spcPts val="600"/>
              </a:spcAft>
            </a:pPr>
            <a:r>
              <a:rPr lang="en-GB" sz="1224" kern="1200">
                <a:solidFill>
                  <a:schemeClr val="tx1"/>
                </a:solidFill>
                <a:latin typeface="+mn-lt"/>
                <a:ea typeface="+mn-ea"/>
                <a:cs typeface="+mn-cs"/>
              </a:rPr>
              <a:t>List-wise deletion/ pair-wise deletion</a:t>
            </a:r>
            <a:endParaRPr lang="en-GB"/>
          </a:p>
        </p:txBody>
      </p:sp>
      <p:sp>
        <p:nvSpPr>
          <p:cNvPr id="9" name="TextBox 8">
            <a:extLst>
              <a:ext uri="{FF2B5EF4-FFF2-40B4-BE49-F238E27FC236}">
                <a16:creationId xmlns:a16="http://schemas.microsoft.com/office/drawing/2014/main" id="{6EDCBB09-002B-EDD5-4BEF-AFEC4942A555}"/>
              </a:ext>
            </a:extLst>
          </p:cNvPr>
          <p:cNvSpPr txBox="1"/>
          <p:nvPr/>
        </p:nvSpPr>
        <p:spPr>
          <a:xfrm>
            <a:off x="4408104" y="2855260"/>
            <a:ext cx="1261825" cy="657488"/>
          </a:xfrm>
          <a:prstGeom prst="rect">
            <a:avLst/>
          </a:prstGeom>
          <a:noFill/>
        </p:spPr>
        <p:txBody>
          <a:bodyPr wrap="square" rtlCol="0">
            <a:spAutoFit/>
          </a:bodyPr>
          <a:lstStyle/>
          <a:p>
            <a:pPr defTabSz="621792">
              <a:spcAft>
                <a:spcPts val="600"/>
              </a:spcAft>
            </a:pPr>
            <a:r>
              <a:rPr lang="en-GB" sz="1224" kern="1200">
                <a:solidFill>
                  <a:schemeClr val="tx1"/>
                </a:solidFill>
                <a:latin typeface="+mn-lt"/>
                <a:ea typeface="+mn-ea"/>
                <a:cs typeface="+mn-cs"/>
              </a:rPr>
              <a:t>Arithmetic Mean imputation (AMI)</a:t>
            </a:r>
            <a:endParaRPr lang="en-GB"/>
          </a:p>
        </p:txBody>
      </p:sp>
      <p:sp>
        <p:nvSpPr>
          <p:cNvPr id="10" name="TextBox 9">
            <a:extLst>
              <a:ext uri="{FF2B5EF4-FFF2-40B4-BE49-F238E27FC236}">
                <a16:creationId xmlns:a16="http://schemas.microsoft.com/office/drawing/2014/main" id="{77451225-8A62-C89C-C081-0C1E7F1B9412}"/>
              </a:ext>
            </a:extLst>
          </p:cNvPr>
          <p:cNvSpPr txBox="1"/>
          <p:nvPr/>
        </p:nvSpPr>
        <p:spPr>
          <a:xfrm>
            <a:off x="6294013" y="2855260"/>
            <a:ext cx="1502172" cy="657488"/>
          </a:xfrm>
          <a:prstGeom prst="rect">
            <a:avLst/>
          </a:prstGeom>
          <a:noFill/>
        </p:spPr>
        <p:txBody>
          <a:bodyPr wrap="square" rtlCol="0">
            <a:spAutoFit/>
          </a:bodyPr>
          <a:lstStyle/>
          <a:p>
            <a:pPr defTabSz="621792">
              <a:spcAft>
                <a:spcPts val="600"/>
              </a:spcAft>
            </a:pPr>
            <a:r>
              <a:rPr lang="en-GB" sz="1224" kern="1200">
                <a:solidFill>
                  <a:schemeClr val="tx1"/>
                </a:solidFill>
                <a:latin typeface="+mn-lt"/>
                <a:ea typeface="+mn-ea"/>
                <a:cs typeface="+mn-cs"/>
              </a:rPr>
              <a:t>Stochastic Regression imputation (SRI)</a:t>
            </a:r>
            <a:endParaRPr lang="en-GB"/>
          </a:p>
        </p:txBody>
      </p:sp>
      <p:sp>
        <p:nvSpPr>
          <p:cNvPr id="11" name="TextBox 10">
            <a:extLst>
              <a:ext uri="{FF2B5EF4-FFF2-40B4-BE49-F238E27FC236}">
                <a16:creationId xmlns:a16="http://schemas.microsoft.com/office/drawing/2014/main" id="{AACCE22E-C0F6-2E16-BEA0-089349E1FEE0}"/>
              </a:ext>
            </a:extLst>
          </p:cNvPr>
          <p:cNvSpPr txBox="1"/>
          <p:nvPr/>
        </p:nvSpPr>
        <p:spPr>
          <a:xfrm>
            <a:off x="8413443" y="2792380"/>
            <a:ext cx="1618248" cy="657488"/>
          </a:xfrm>
          <a:prstGeom prst="rect">
            <a:avLst/>
          </a:prstGeom>
          <a:noFill/>
        </p:spPr>
        <p:txBody>
          <a:bodyPr wrap="square" rtlCol="0">
            <a:spAutoFit/>
          </a:bodyPr>
          <a:lstStyle/>
          <a:p>
            <a:pPr defTabSz="621792">
              <a:spcAft>
                <a:spcPts val="600"/>
              </a:spcAft>
            </a:pPr>
            <a:r>
              <a:rPr lang="en-GB" sz="1224" kern="1200">
                <a:solidFill>
                  <a:schemeClr val="tx1"/>
                </a:solidFill>
                <a:latin typeface="+mn-lt"/>
                <a:ea typeface="+mn-ea"/>
                <a:cs typeface="+mn-cs"/>
              </a:rPr>
              <a:t>Full information maximum likelihood (FIML) imputation</a:t>
            </a:r>
            <a:endParaRPr lang="en-GB"/>
          </a:p>
        </p:txBody>
      </p:sp>
      <p:sp>
        <p:nvSpPr>
          <p:cNvPr id="12" name="TextBox 11">
            <a:extLst>
              <a:ext uri="{FF2B5EF4-FFF2-40B4-BE49-F238E27FC236}">
                <a16:creationId xmlns:a16="http://schemas.microsoft.com/office/drawing/2014/main" id="{159A95CE-3BD0-85E2-183F-98C1814E0374}"/>
              </a:ext>
            </a:extLst>
          </p:cNvPr>
          <p:cNvSpPr txBox="1"/>
          <p:nvPr/>
        </p:nvSpPr>
        <p:spPr>
          <a:xfrm>
            <a:off x="1995069" y="3387314"/>
            <a:ext cx="1761639" cy="2318455"/>
          </a:xfrm>
          <a:prstGeom prst="rect">
            <a:avLst/>
          </a:prstGeom>
          <a:noFill/>
        </p:spPr>
        <p:txBody>
          <a:bodyPr wrap="square" rtlCol="0">
            <a:spAutoFit/>
          </a:bodyPr>
          <a:lstStyle/>
          <a:p>
            <a:pPr marL="194310" indent="-194310" defTabSz="621792">
              <a:spcAft>
                <a:spcPts val="600"/>
              </a:spcAft>
              <a:buFont typeface="Arial" panose="020B0604020202020204" pitchFamily="34" charset="0"/>
              <a:buChar char="•"/>
            </a:pPr>
            <a:r>
              <a:rPr lang="en-GB" sz="1224" kern="1200">
                <a:solidFill>
                  <a:schemeClr val="tx1"/>
                </a:solidFill>
                <a:latin typeface="+mn-lt"/>
                <a:ea typeface="+mn-ea"/>
                <a:cs typeface="+mn-cs"/>
              </a:rPr>
              <a:t>For MAR this will have a biasing effect on means, variances and covariances of your data.</a:t>
            </a:r>
          </a:p>
          <a:p>
            <a:pPr marL="194310" indent="-194310" defTabSz="621792">
              <a:spcAft>
                <a:spcPts val="600"/>
              </a:spcAft>
              <a:buFont typeface="Arial" panose="020B0604020202020204" pitchFamily="34" charset="0"/>
              <a:buChar char="•"/>
            </a:pPr>
            <a:r>
              <a:rPr lang="en-GB" sz="1224" kern="1200">
                <a:solidFill>
                  <a:schemeClr val="tx1"/>
                </a:solidFill>
                <a:latin typeface="+mn-lt"/>
                <a:ea typeface="+mn-ea"/>
                <a:cs typeface="+mn-cs"/>
              </a:rPr>
              <a:t>It will also bias the regression effects of X onto Y.</a:t>
            </a:r>
          </a:p>
          <a:p>
            <a:pPr marL="194310" indent="-194310" defTabSz="621792">
              <a:spcAft>
                <a:spcPts val="600"/>
              </a:spcAft>
              <a:buFont typeface="Arial" panose="020B0604020202020204" pitchFamily="34" charset="0"/>
              <a:buChar char="•"/>
            </a:pPr>
            <a:r>
              <a:rPr lang="en-GB" sz="1224" kern="1200">
                <a:solidFill>
                  <a:schemeClr val="tx1"/>
                </a:solidFill>
                <a:latin typeface="+mn-lt"/>
                <a:ea typeface="+mn-ea"/>
                <a:cs typeface="+mn-cs"/>
              </a:rPr>
              <a:t>And it can still drastically reduce your sample size</a:t>
            </a:r>
            <a:endParaRPr lang="en-GB"/>
          </a:p>
        </p:txBody>
      </p:sp>
      <p:sp>
        <p:nvSpPr>
          <p:cNvPr id="13" name="TextBox 12">
            <a:extLst>
              <a:ext uri="{FF2B5EF4-FFF2-40B4-BE49-F238E27FC236}">
                <a16:creationId xmlns:a16="http://schemas.microsoft.com/office/drawing/2014/main" id="{77CEFF60-FB64-45BB-C005-F6ACA71888A9}"/>
              </a:ext>
            </a:extLst>
          </p:cNvPr>
          <p:cNvSpPr txBox="1"/>
          <p:nvPr/>
        </p:nvSpPr>
        <p:spPr>
          <a:xfrm>
            <a:off x="3913751" y="3433648"/>
            <a:ext cx="1965116" cy="2318455"/>
          </a:xfrm>
          <a:prstGeom prst="rect">
            <a:avLst/>
          </a:prstGeom>
          <a:noFill/>
        </p:spPr>
        <p:txBody>
          <a:bodyPr wrap="square" rtlCol="0">
            <a:spAutoFit/>
          </a:bodyPr>
          <a:lstStyle/>
          <a:p>
            <a:pPr marL="194310" indent="-194310" defTabSz="621792">
              <a:spcAft>
                <a:spcPts val="600"/>
              </a:spcAft>
              <a:buFont typeface="Arial" panose="020B0604020202020204" pitchFamily="34" charset="0"/>
              <a:buChar char="•"/>
            </a:pPr>
            <a:r>
              <a:rPr lang="en-GB" sz="1224" kern="1200">
                <a:solidFill>
                  <a:schemeClr val="tx1"/>
                </a:solidFill>
                <a:latin typeface="+mn-lt"/>
                <a:ea typeface="+mn-ea"/>
                <a:cs typeface="+mn-cs"/>
              </a:rPr>
              <a:t>For MAR,  AMI will again have little effect on biasing your mean values. </a:t>
            </a:r>
          </a:p>
          <a:p>
            <a:pPr marL="194310" indent="-194310" defTabSz="621792">
              <a:spcAft>
                <a:spcPts val="600"/>
              </a:spcAft>
              <a:buFont typeface="Arial" panose="020B0604020202020204" pitchFamily="34" charset="0"/>
              <a:buChar char="•"/>
            </a:pPr>
            <a:r>
              <a:rPr lang="en-GB" sz="1224" kern="1200">
                <a:solidFill>
                  <a:schemeClr val="tx1"/>
                </a:solidFill>
                <a:latin typeface="+mn-lt"/>
                <a:ea typeface="+mn-ea"/>
                <a:cs typeface="+mn-cs"/>
              </a:rPr>
              <a:t>However, it will drastically bias your variance, covariance,  and regression outputs. </a:t>
            </a:r>
          </a:p>
          <a:p>
            <a:pPr marL="194310" indent="-194310" defTabSz="621792">
              <a:spcAft>
                <a:spcPts val="600"/>
              </a:spcAft>
              <a:buFont typeface="Arial" panose="020B0604020202020204" pitchFamily="34" charset="0"/>
              <a:buChar char="•"/>
            </a:pPr>
            <a:r>
              <a:rPr lang="en-GB" sz="1224" kern="1200">
                <a:solidFill>
                  <a:schemeClr val="tx1"/>
                </a:solidFill>
                <a:latin typeface="+mn-lt"/>
                <a:ea typeface="+mn-ea"/>
                <a:cs typeface="+mn-cs"/>
              </a:rPr>
              <a:t>So regardless of MCAR or MAR, AMI is generally a bad option.</a:t>
            </a:r>
            <a:endParaRPr lang="en-GB"/>
          </a:p>
        </p:txBody>
      </p:sp>
      <p:sp>
        <p:nvSpPr>
          <p:cNvPr id="14" name="TextBox 13">
            <a:extLst>
              <a:ext uri="{FF2B5EF4-FFF2-40B4-BE49-F238E27FC236}">
                <a16:creationId xmlns:a16="http://schemas.microsoft.com/office/drawing/2014/main" id="{D7FF3F41-86D7-3389-4F01-18E743487A6C}"/>
              </a:ext>
            </a:extLst>
          </p:cNvPr>
          <p:cNvSpPr txBox="1"/>
          <p:nvPr/>
        </p:nvSpPr>
        <p:spPr>
          <a:xfrm>
            <a:off x="6176570" y="3295420"/>
            <a:ext cx="2015642" cy="2506840"/>
          </a:xfrm>
          <a:prstGeom prst="rect">
            <a:avLst/>
          </a:prstGeom>
          <a:noFill/>
        </p:spPr>
        <p:txBody>
          <a:bodyPr wrap="square" rtlCol="0">
            <a:spAutoFit/>
          </a:bodyPr>
          <a:lstStyle/>
          <a:p>
            <a:pPr marL="194310" indent="-194310" defTabSz="621792">
              <a:spcAft>
                <a:spcPts val="600"/>
              </a:spcAft>
              <a:buFont typeface="Arial" panose="020B0604020202020204" pitchFamily="34" charset="0"/>
              <a:buChar char="•"/>
            </a:pPr>
            <a:r>
              <a:rPr lang="en-GB" sz="1224" kern="1200">
                <a:solidFill>
                  <a:schemeClr val="tx1"/>
                </a:solidFill>
                <a:latin typeface="+mn-lt"/>
                <a:ea typeface="+mn-ea"/>
                <a:cs typeface="+mn-cs"/>
              </a:rPr>
              <a:t>For MAR, using SRI will have little effect on biasing your data.</a:t>
            </a:r>
          </a:p>
          <a:p>
            <a:pPr marL="194310" indent="-194310" defTabSz="621792">
              <a:spcAft>
                <a:spcPts val="600"/>
              </a:spcAft>
              <a:buFont typeface="Arial" panose="020B0604020202020204" pitchFamily="34" charset="0"/>
              <a:buChar char="•"/>
            </a:pPr>
            <a:r>
              <a:rPr lang="en-GB" sz="1224" kern="1200">
                <a:solidFill>
                  <a:schemeClr val="tx1"/>
                </a:solidFill>
                <a:latin typeface="+mn-lt"/>
                <a:ea typeface="+mn-ea"/>
                <a:cs typeface="+mn-cs"/>
              </a:rPr>
              <a:t>For use, you need to ensure that the assumptions of SRI are met, and that the proportion of missing data is appropriate.</a:t>
            </a:r>
          </a:p>
          <a:p>
            <a:pPr marL="194310" indent="-194310" defTabSz="621792">
              <a:spcAft>
                <a:spcPts val="600"/>
              </a:spcAft>
              <a:buFont typeface="Arial" panose="020B0604020202020204" pitchFamily="34" charset="0"/>
              <a:buChar char="•"/>
            </a:pPr>
            <a:r>
              <a:rPr lang="en-GB" sz="1224" kern="1200">
                <a:solidFill>
                  <a:schemeClr val="tx1"/>
                </a:solidFill>
                <a:latin typeface="+mn-lt"/>
                <a:ea typeface="+mn-ea"/>
                <a:cs typeface="+mn-cs"/>
              </a:rPr>
              <a:t>Regardless of MCAR or MAR, SRI options are a solid bet.</a:t>
            </a:r>
            <a:endParaRPr lang="en-GB"/>
          </a:p>
        </p:txBody>
      </p:sp>
      <p:sp>
        <p:nvSpPr>
          <p:cNvPr id="15" name="TextBox 14">
            <a:extLst>
              <a:ext uri="{FF2B5EF4-FFF2-40B4-BE49-F238E27FC236}">
                <a16:creationId xmlns:a16="http://schemas.microsoft.com/office/drawing/2014/main" id="{CB8F4774-CF18-88D6-E541-AA19D139B608}"/>
              </a:ext>
            </a:extLst>
          </p:cNvPr>
          <p:cNvSpPr txBox="1"/>
          <p:nvPr/>
        </p:nvSpPr>
        <p:spPr>
          <a:xfrm>
            <a:off x="8342429" y="3387314"/>
            <a:ext cx="1854502" cy="2860783"/>
          </a:xfrm>
          <a:prstGeom prst="rect">
            <a:avLst/>
          </a:prstGeom>
          <a:noFill/>
        </p:spPr>
        <p:txBody>
          <a:bodyPr wrap="square" rtlCol="0">
            <a:spAutoFit/>
          </a:bodyPr>
          <a:lstStyle/>
          <a:p>
            <a:pPr marL="194310" indent="-194310" defTabSz="621792">
              <a:spcAft>
                <a:spcPts val="600"/>
              </a:spcAft>
              <a:buFont typeface="Arial" panose="020B0604020202020204" pitchFamily="34" charset="0"/>
              <a:buChar char="•"/>
            </a:pPr>
            <a:r>
              <a:rPr lang="en-GB" sz="1224" kern="1200">
                <a:solidFill>
                  <a:schemeClr val="tx1"/>
                </a:solidFill>
                <a:latin typeface="+mn-lt"/>
                <a:ea typeface="+mn-ea"/>
                <a:cs typeface="+mn-cs"/>
              </a:rPr>
              <a:t>For MAR, using FIML will have little effect on biasing your data.</a:t>
            </a:r>
          </a:p>
          <a:p>
            <a:pPr marL="194310" indent="-194310" defTabSz="621792">
              <a:spcAft>
                <a:spcPts val="600"/>
              </a:spcAft>
              <a:buFont typeface="Arial" panose="020B0604020202020204" pitchFamily="34" charset="0"/>
              <a:buChar char="•"/>
            </a:pPr>
            <a:r>
              <a:rPr lang="en-GB" sz="1224" kern="1200">
                <a:solidFill>
                  <a:schemeClr val="tx1"/>
                </a:solidFill>
                <a:latin typeface="+mn-lt"/>
                <a:ea typeface="+mn-ea"/>
                <a:cs typeface="+mn-cs"/>
              </a:rPr>
              <a:t>For use, you need to ensure that the assumptions of FIML are met, and that the proportion of missing data is appropriate.</a:t>
            </a:r>
          </a:p>
          <a:p>
            <a:pPr marL="194310" indent="-194310" defTabSz="621792">
              <a:spcAft>
                <a:spcPts val="600"/>
              </a:spcAft>
              <a:buFont typeface="Arial" panose="020B0604020202020204" pitchFamily="34" charset="0"/>
              <a:buChar char="•"/>
            </a:pPr>
            <a:r>
              <a:rPr lang="en-GB" sz="1224" kern="1200">
                <a:solidFill>
                  <a:schemeClr val="tx1"/>
                </a:solidFill>
                <a:latin typeface="+mn-lt"/>
                <a:ea typeface="+mn-ea"/>
                <a:cs typeface="+mn-cs"/>
              </a:rPr>
              <a:t>Regardless of MCAR or MAR, SRI options are a solid bet.</a:t>
            </a:r>
          </a:p>
          <a:p>
            <a:pPr marL="285750" indent="-285750">
              <a:spcAft>
                <a:spcPts val="600"/>
              </a:spcAft>
              <a:buFont typeface="Arial" panose="020B0604020202020204" pitchFamily="34" charset="0"/>
              <a:buChar char="•"/>
            </a:pPr>
            <a:endParaRPr lang="en-GB"/>
          </a:p>
        </p:txBody>
      </p:sp>
    </p:spTree>
    <p:extLst>
      <p:ext uri="{BB962C8B-B14F-4D97-AF65-F5344CB8AC3E}">
        <p14:creationId xmlns:p14="http://schemas.microsoft.com/office/powerpoint/2010/main" val="28567060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0932CA-578C-7384-58D3-833426F60874}"/>
              </a:ext>
            </a:extLst>
          </p:cNvPr>
          <p:cNvSpPr>
            <a:spLocks noGrp="1"/>
          </p:cNvSpPr>
          <p:nvPr>
            <p:ph type="title"/>
          </p:nvPr>
        </p:nvSpPr>
        <p:spPr>
          <a:xfrm>
            <a:off x="0" y="38514"/>
            <a:ext cx="10515600" cy="561307"/>
          </a:xfrm>
        </p:spPr>
        <p:txBody>
          <a:bodyPr>
            <a:normAutofit fontScale="90000"/>
          </a:bodyPr>
          <a:lstStyle/>
          <a:p>
            <a:r>
              <a:rPr lang="en-GB" dirty="0"/>
              <a:t>Simulated MAR estimates</a:t>
            </a:r>
          </a:p>
        </p:txBody>
      </p:sp>
      <p:graphicFrame>
        <p:nvGraphicFramePr>
          <p:cNvPr id="4" name="Table 3">
            <a:extLst>
              <a:ext uri="{FF2B5EF4-FFF2-40B4-BE49-F238E27FC236}">
                <a16:creationId xmlns:a16="http://schemas.microsoft.com/office/drawing/2014/main" id="{A3DF3DA4-CABE-9634-72B6-61889B5CA21A}"/>
              </a:ext>
            </a:extLst>
          </p:cNvPr>
          <p:cNvGraphicFramePr>
            <a:graphicFrameLocks noGrp="1"/>
          </p:cNvGraphicFramePr>
          <p:nvPr>
            <p:extLst>
              <p:ext uri="{D42A27DB-BD31-4B8C-83A1-F6EECF244321}">
                <p14:modId xmlns:p14="http://schemas.microsoft.com/office/powerpoint/2010/main" val="1354320899"/>
              </p:ext>
            </p:extLst>
          </p:nvPr>
        </p:nvGraphicFramePr>
        <p:xfrm>
          <a:off x="0" y="1046748"/>
          <a:ext cx="12192000" cy="4944977"/>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1178284808"/>
                    </a:ext>
                  </a:extLst>
                </a:gridCol>
                <a:gridCol w="2032000">
                  <a:extLst>
                    <a:ext uri="{9D8B030D-6E8A-4147-A177-3AD203B41FA5}">
                      <a16:colId xmlns:a16="http://schemas.microsoft.com/office/drawing/2014/main" val="885233010"/>
                    </a:ext>
                  </a:extLst>
                </a:gridCol>
                <a:gridCol w="2032000">
                  <a:extLst>
                    <a:ext uri="{9D8B030D-6E8A-4147-A177-3AD203B41FA5}">
                      <a16:colId xmlns:a16="http://schemas.microsoft.com/office/drawing/2014/main" val="2835177116"/>
                    </a:ext>
                  </a:extLst>
                </a:gridCol>
                <a:gridCol w="2032000">
                  <a:extLst>
                    <a:ext uri="{9D8B030D-6E8A-4147-A177-3AD203B41FA5}">
                      <a16:colId xmlns:a16="http://schemas.microsoft.com/office/drawing/2014/main" val="2448583298"/>
                    </a:ext>
                  </a:extLst>
                </a:gridCol>
                <a:gridCol w="2032000">
                  <a:extLst>
                    <a:ext uri="{9D8B030D-6E8A-4147-A177-3AD203B41FA5}">
                      <a16:colId xmlns:a16="http://schemas.microsoft.com/office/drawing/2014/main" val="3409538099"/>
                    </a:ext>
                  </a:extLst>
                </a:gridCol>
                <a:gridCol w="2032000">
                  <a:extLst>
                    <a:ext uri="{9D8B030D-6E8A-4147-A177-3AD203B41FA5}">
                      <a16:colId xmlns:a16="http://schemas.microsoft.com/office/drawing/2014/main" val="3218348260"/>
                    </a:ext>
                  </a:extLst>
                </a:gridCol>
              </a:tblGrid>
              <a:tr h="1196124">
                <a:tc>
                  <a:txBody>
                    <a:bodyPr/>
                    <a:lstStyle/>
                    <a:p>
                      <a:r>
                        <a:rPr lang="en-GB" dirty="0"/>
                        <a:t>Parameter</a:t>
                      </a:r>
                    </a:p>
                  </a:txBody>
                  <a:tcPr/>
                </a:tc>
                <a:tc>
                  <a:txBody>
                    <a:bodyPr/>
                    <a:lstStyle/>
                    <a:p>
                      <a:r>
                        <a:rPr lang="en-GB" dirty="0"/>
                        <a:t>True values</a:t>
                      </a:r>
                    </a:p>
                  </a:txBody>
                  <a:tcPr/>
                </a:tc>
                <a:tc>
                  <a:txBody>
                    <a:bodyPr/>
                    <a:lstStyle/>
                    <a:p>
                      <a:r>
                        <a:rPr lang="en-GB" dirty="0"/>
                        <a:t>List wise deletion</a:t>
                      </a:r>
                    </a:p>
                  </a:txBody>
                  <a:tcPr/>
                </a:tc>
                <a:tc>
                  <a:txBody>
                    <a:bodyPr/>
                    <a:lstStyle/>
                    <a:p>
                      <a:r>
                        <a:rPr lang="en-GB" dirty="0"/>
                        <a:t>Arithmetic mean imputation</a:t>
                      </a:r>
                    </a:p>
                  </a:txBody>
                  <a:tcPr/>
                </a:tc>
                <a:tc>
                  <a:txBody>
                    <a:bodyPr/>
                    <a:lstStyle/>
                    <a:p>
                      <a:r>
                        <a:rPr lang="en-GB" dirty="0"/>
                        <a:t>Stochastic Regression Imputation</a:t>
                      </a:r>
                    </a:p>
                  </a:txBody>
                  <a:tcPr/>
                </a:tc>
                <a:tc>
                  <a:txBody>
                    <a:bodyPr/>
                    <a:lstStyle/>
                    <a:p>
                      <a:r>
                        <a:rPr lang="en-GB" dirty="0"/>
                        <a:t>Full-Information Maximum Likelihood</a:t>
                      </a:r>
                    </a:p>
                  </a:txBody>
                  <a:tcPr/>
                </a:tc>
                <a:extLst>
                  <a:ext uri="{0D108BD9-81ED-4DB2-BD59-A6C34878D82A}">
                    <a16:rowId xmlns:a16="http://schemas.microsoft.com/office/drawing/2014/main" val="3282524807"/>
                  </a:ext>
                </a:extLst>
              </a:tr>
              <a:tr h="646808">
                <a:tc>
                  <a:txBody>
                    <a:bodyPr/>
                    <a:lstStyle/>
                    <a:p>
                      <a:endParaRPr lang="en-GB"/>
                    </a:p>
                  </a:txBody>
                  <a:tcPr/>
                </a:tc>
                <a:tc gridSpan="5">
                  <a:txBody>
                    <a:bodyPr/>
                    <a:lstStyle/>
                    <a:p>
                      <a:pPr algn="ctr"/>
                      <a:r>
                        <a:rPr lang="en-GB" u="sng" dirty="0"/>
                        <a:t>Means, variances, covariances</a:t>
                      </a:r>
                    </a:p>
                  </a:txBody>
                  <a:tcPr/>
                </a:tc>
                <a:tc hMerge="1">
                  <a:txBody>
                    <a:bodyPr/>
                    <a:lstStyle/>
                    <a:p>
                      <a:endParaRPr lang="en-GB" dirty="0"/>
                    </a:p>
                  </a:txBody>
                  <a:tcPr/>
                </a:tc>
                <a:tc hMerge="1">
                  <a:txBody>
                    <a:bodyPr/>
                    <a:lstStyle/>
                    <a:p>
                      <a:endParaRPr lang="en-GB" dirty="0"/>
                    </a:p>
                  </a:txBody>
                  <a:tcPr/>
                </a:tc>
                <a:tc hMerge="1">
                  <a:txBody>
                    <a:bodyPr/>
                    <a:lstStyle/>
                    <a:p>
                      <a:endParaRPr lang="en-GB" dirty="0"/>
                    </a:p>
                  </a:txBody>
                  <a:tcPr/>
                </a:tc>
                <a:tc hMerge="1">
                  <a:txBody>
                    <a:bodyPr/>
                    <a:lstStyle/>
                    <a:p>
                      <a:endParaRPr lang="en-GB" dirty="0"/>
                    </a:p>
                  </a:txBody>
                  <a:tcPr/>
                </a:tc>
                <a:extLst>
                  <a:ext uri="{0D108BD9-81ED-4DB2-BD59-A6C34878D82A}">
                    <a16:rowId xmlns:a16="http://schemas.microsoft.com/office/drawing/2014/main" val="1360191253"/>
                  </a:ext>
                </a:extLst>
              </a:tr>
              <a:tr h="634755">
                <a:tc>
                  <a:txBody>
                    <a:bodyPr/>
                    <a:lstStyle/>
                    <a:p>
                      <a:r>
                        <a:rPr lang="en-GB" dirty="0"/>
                        <a:t>Sample mean (x)</a:t>
                      </a:r>
                    </a:p>
                  </a:txBody>
                  <a:tcPr/>
                </a:tc>
                <a:tc>
                  <a:txBody>
                    <a:bodyPr/>
                    <a:lstStyle/>
                    <a:p>
                      <a:r>
                        <a:rPr lang="en-GB" dirty="0"/>
                        <a:t>20.00</a:t>
                      </a:r>
                    </a:p>
                  </a:txBody>
                  <a:tcPr/>
                </a:tc>
                <a:tc>
                  <a:txBody>
                    <a:bodyPr/>
                    <a:lstStyle/>
                    <a:p>
                      <a:r>
                        <a:rPr lang="en-GB" b="0" dirty="0"/>
                        <a:t>20.51</a:t>
                      </a:r>
                    </a:p>
                  </a:txBody>
                  <a:tcPr/>
                </a:tc>
                <a:tc>
                  <a:txBody>
                    <a:bodyPr/>
                    <a:lstStyle/>
                    <a:p>
                      <a:r>
                        <a:rPr lang="en-GB" dirty="0"/>
                        <a:t>19.99</a:t>
                      </a:r>
                    </a:p>
                  </a:txBody>
                  <a:tcPr/>
                </a:tc>
                <a:tc>
                  <a:txBody>
                    <a:bodyPr/>
                    <a:lstStyle/>
                    <a:p>
                      <a:r>
                        <a:rPr lang="en-GB" dirty="0"/>
                        <a:t>19.99</a:t>
                      </a:r>
                    </a:p>
                  </a:txBody>
                  <a:tcPr/>
                </a:tc>
                <a:tc>
                  <a:txBody>
                    <a:bodyPr/>
                    <a:lstStyle/>
                    <a:p>
                      <a:r>
                        <a:rPr lang="en-GB" dirty="0"/>
                        <a:t>19.99</a:t>
                      </a:r>
                    </a:p>
                  </a:txBody>
                  <a:tcPr/>
                </a:tc>
                <a:extLst>
                  <a:ext uri="{0D108BD9-81ED-4DB2-BD59-A6C34878D82A}">
                    <a16:rowId xmlns:a16="http://schemas.microsoft.com/office/drawing/2014/main" val="459710850"/>
                  </a:ext>
                </a:extLst>
              </a:tr>
              <a:tr h="526866">
                <a:tc>
                  <a:txBody>
                    <a:bodyPr/>
                    <a:lstStyle/>
                    <a:p>
                      <a:r>
                        <a:rPr lang="en-GB" dirty="0"/>
                        <a:t>Sample mean (y)</a:t>
                      </a:r>
                    </a:p>
                  </a:txBody>
                  <a:tcPr/>
                </a:tc>
                <a:tc>
                  <a:txBody>
                    <a:bodyPr/>
                    <a:lstStyle/>
                    <a:p>
                      <a:r>
                        <a:rPr lang="en-GB" dirty="0"/>
                        <a:t>15.00</a:t>
                      </a:r>
                    </a:p>
                  </a:txBody>
                  <a:tcPr/>
                </a:tc>
                <a:tc>
                  <a:txBody>
                    <a:bodyPr/>
                    <a:lstStyle/>
                    <a:p>
                      <a:r>
                        <a:rPr lang="en-GB" b="1" dirty="0"/>
                        <a:t>13.74</a:t>
                      </a:r>
                    </a:p>
                  </a:txBody>
                  <a:tcPr/>
                </a:tc>
                <a:tc>
                  <a:txBody>
                    <a:bodyPr/>
                    <a:lstStyle/>
                    <a:p>
                      <a:r>
                        <a:rPr lang="en-GB" b="1" dirty="0"/>
                        <a:t>13.74</a:t>
                      </a:r>
                    </a:p>
                  </a:txBody>
                  <a:tcPr/>
                </a:tc>
                <a:tc>
                  <a:txBody>
                    <a:bodyPr/>
                    <a:lstStyle/>
                    <a:p>
                      <a:r>
                        <a:rPr lang="en-GB" dirty="0"/>
                        <a:t>15.02</a:t>
                      </a:r>
                    </a:p>
                  </a:txBody>
                  <a:tcPr/>
                </a:tc>
                <a:tc>
                  <a:txBody>
                    <a:bodyPr/>
                    <a:lstStyle/>
                    <a:p>
                      <a:r>
                        <a:rPr lang="en-GB" dirty="0"/>
                        <a:t>15.01</a:t>
                      </a:r>
                    </a:p>
                  </a:txBody>
                  <a:tcPr/>
                </a:tc>
                <a:extLst>
                  <a:ext uri="{0D108BD9-81ED-4DB2-BD59-A6C34878D82A}">
                    <a16:rowId xmlns:a16="http://schemas.microsoft.com/office/drawing/2014/main" val="3282918034"/>
                  </a:ext>
                </a:extLst>
              </a:tr>
              <a:tr h="646808">
                <a:tc>
                  <a:txBody>
                    <a:bodyPr/>
                    <a:lstStyle/>
                    <a:p>
                      <a:r>
                        <a:rPr lang="en-GB" dirty="0"/>
                        <a:t>Variance (x)</a:t>
                      </a:r>
                    </a:p>
                  </a:txBody>
                  <a:tcPr/>
                </a:tc>
                <a:tc>
                  <a:txBody>
                    <a:bodyPr/>
                    <a:lstStyle/>
                    <a:p>
                      <a:r>
                        <a:rPr lang="en-GB" dirty="0"/>
                        <a:t>25.00</a:t>
                      </a:r>
                    </a:p>
                  </a:txBody>
                  <a:tcPr/>
                </a:tc>
                <a:tc>
                  <a:txBody>
                    <a:bodyPr/>
                    <a:lstStyle/>
                    <a:p>
                      <a:r>
                        <a:rPr lang="en-GB" b="1" dirty="0"/>
                        <a:t>18.64</a:t>
                      </a:r>
                    </a:p>
                  </a:txBody>
                  <a:tcPr/>
                </a:tc>
                <a:tc>
                  <a:txBody>
                    <a:bodyPr/>
                    <a:lstStyle/>
                    <a:p>
                      <a:r>
                        <a:rPr lang="en-GB" dirty="0"/>
                        <a:t>25.11</a:t>
                      </a:r>
                    </a:p>
                  </a:txBody>
                  <a:tcPr/>
                </a:tc>
                <a:tc>
                  <a:txBody>
                    <a:bodyPr/>
                    <a:lstStyle/>
                    <a:p>
                      <a:r>
                        <a:rPr lang="en-GB" dirty="0"/>
                        <a:t>25.11</a:t>
                      </a:r>
                    </a:p>
                  </a:txBody>
                  <a:tcPr/>
                </a:tc>
                <a:tc>
                  <a:txBody>
                    <a:bodyPr/>
                    <a:lstStyle/>
                    <a:p>
                      <a:r>
                        <a:rPr lang="en-GB" dirty="0"/>
                        <a:t>24.86</a:t>
                      </a:r>
                    </a:p>
                  </a:txBody>
                  <a:tcPr/>
                </a:tc>
                <a:extLst>
                  <a:ext uri="{0D108BD9-81ED-4DB2-BD59-A6C34878D82A}">
                    <a16:rowId xmlns:a16="http://schemas.microsoft.com/office/drawing/2014/main" val="1010000023"/>
                  </a:ext>
                </a:extLst>
              </a:tr>
              <a:tr h="646808">
                <a:tc>
                  <a:txBody>
                    <a:bodyPr/>
                    <a:lstStyle/>
                    <a:p>
                      <a:r>
                        <a:rPr lang="en-GB" dirty="0"/>
                        <a:t>Variance (y)</a:t>
                      </a:r>
                    </a:p>
                  </a:txBody>
                  <a:tcPr/>
                </a:tc>
                <a:tc>
                  <a:txBody>
                    <a:bodyPr/>
                    <a:lstStyle/>
                    <a:p>
                      <a:r>
                        <a:rPr lang="en-GB" dirty="0"/>
                        <a:t>40.00</a:t>
                      </a:r>
                    </a:p>
                  </a:txBody>
                  <a:tcPr/>
                </a:tc>
                <a:tc>
                  <a:txBody>
                    <a:bodyPr/>
                    <a:lstStyle/>
                    <a:p>
                      <a:r>
                        <a:rPr lang="en-GB" b="0" dirty="0"/>
                        <a:t>38.44</a:t>
                      </a:r>
                    </a:p>
                  </a:txBody>
                  <a:tcPr/>
                </a:tc>
                <a:tc>
                  <a:txBody>
                    <a:bodyPr/>
                    <a:lstStyle/>
                    <a:p>
                      <a:r>
                        <a:rPr lang="en-GB" b="1" dirty="0"/>
                        <a:t>19.03</a:t>
                      </a:r>
                    </a:p>
                  </a:txBody>
                  <a:tcPr/>
                </a:tc>
                <a:tc>
                  <a:txBody>
                    <a:bodyPr/>
                    <a:lstStyle/>
                    <a:p>
                      <a:r>
                        <a:rPr lang="en-GB" b="0" dirty="0"/>
                        <a:t>40.05</a:t>
                      </a:r>
                    </a:p>
                  </a:txBody>
                  <a:tcPr/>
                </a:tc>
                <a:tc>
                  <a:txBody>
                    <a:bodyPr/>
                    <a:lstStyle/>
                    <a:p>
                      <a:r>
                        <a:rPr lang="en-GB" b="0" dirty="0"/>
                        <a:t>39.97</a:t>
                      </a:r>
                    </a:p>
                  </a:txBody>
                  <a:tcPr/>
                </a:tc>
                <a:extLst>
                  <a:ext uri="{0D108BD9-81ED-4DB2-BD59-A6C34878D82A}">
                    <a16:rowId xmlns:a16="http://schemas.microsoft.com/office/drawing/2014/main" val="1005550554"/>
                  </a:ext>
                </a:extLst>
              </a:tr>
              <a:tr h="646808">
                <a:tc>
                  <a:txBody>
                    <a:bodyPr/>
                    <a:lstStyle/>
                    <a:p>
                      <a:r>
                        <a:rPr lang="en-GB" dirty="0"/>
                        <a:t>Covariance (x-y)</a:t>
                      </a:r>
                    </a:p>
                  </a:txBody>
                  <a:tcPr/>
                </a:tc>
                <a:tc>
                  <a:txBody>
                    <a:bodyPr/>
                    <a:lstStyle/>
                    <a:p>
                      <a:r>
                        <a:rPr lang="en-GB" dirty="0"/>
                        <a:t>-.40</a:t>
                      </a:r>
                    </a:p>
                  </a:txBody>
                  <a:tcPr/>
                </a:tc>
                <a:tc>
                  <a:txBody>
                    <a:bodyPr/>
                    <a:lstStyle/>
                    <a:p>
                      <a:r>
                        <a:rPr lang="en-GB" b="1" dirty="0"/>
                        <a:t>-.35</a:t>
                      </a:r>
                    </a:p>
                  </a:txBody>
                  <a:tcPr/>
                </a:tc>
                <a:tc>
                  <a:txBody>
                    <a:bodyPr/>
                    <a:lstStyle/>
                    <a:p>
                      <a:r>
                        <a:rPr lang="en-GB" b="1" dirty="0"/>
                        <a:t>-.21</a:t>
                      </a:r>
                    </a:p>
                  </a:txBody>
                  <a:tcPr/>
                </a:tc>
                <a:tc>
                  <a:txBody>
                    <a:bodyPr/>
                    <a:lstStyle/>
                    <a:p>
                      <a:r>
                        <a:rPr lang="en-GB" dirty="0"/>
                        <a:t>-.40</a:t>
                      </a:r>
                    </a:p>
                  </a:txBody>
                  <a:tcPr/>
                </a:tc>
                <a:tc>
                  <a:txBody>
                    <a:bodyPr/>
                    <a:lstStyle/>
                    <a:p>
                      <a:r>
                        <a:rPr lang="en-GB" dirty="0"/>
                        <a:t>-.40</a:t>
                      </a:r>
                    </a:p>
                  </a:txBody>
                  <a:tcPr/>
                </a:tc>
                <a:extLst>
                  <a:ext uri="{0D108BD9-81ED-4DB2-BD59-A6C34878D82A}">
                    <a16:rowId xmlns:a16="http://schemas.microsoft.com/office/drawing/2014/main" val="1305512881"/>
                  </a:ext>
                </a:extLst>
              </a:tr>
            </a:tbl>
          </a:graphicData>
        </a:graphic>
      </p:graphicFrame>
      <p:sp>
        <p:nvSpPr>
          <p:cNvPr id="5" name="TextBox 4">
            <a:extLst>
              <a:ext uri="{FF2B5EF4-FFF2-40B4-BE49-F238E27FC236}">
                <a16:creationId xmlns:a16="http://schemas.microsoft.com/office/drawing/2014/main" id="{3EB9E02A-34B9-6C20-56A5-ACC757A0098F}"/>
              </a:ext>
            </a:extLst>
          </p:cNvPr>
          <p:cNvSpPr txBox="1"/>
          <p:nvPr/>
        </p:nvSpPr>
        <p:spPr>
          <a:xfrm>
            <a:off x="132346" y="6350239"/>
            <a:ext cx="5390147" cy="369332"/>
          </a:xfrm>
          <a:prstGeom prst="rect">
            <a:avLst/>
          </a:prstGeom>
          <a:noFill/>
        </p:spPr>
        <p:txBody>
          <a:bodyPr wrap="square" rtlCol="0">
            <a:spAutoFit/>
          </a:bodyPr>
          <a:lstStyle/>
          <a:p>
            <a:r>
              <a:rPr lang="en-GB" b="1" dirty="0"/>
              <a:t>*bold = at least 10% difference from true value</a:t>
            </a:r>
          </a:p>
        </p:txBody>
      </p:sp>
    </p:spTree>
    <p:extLst>
      <p:ext uri="{BB962C8B-B14F-4D97-AF65-F5344CB8AC3E}">
        <p14:creationId xmlns:p14="http://schemas.microsoft.com/office/powerpoint/2010/main" val="24252669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0932CA-578C-7384-58D3-833426F60874}"/>
              </a:ext>
            </a:extLst>
          </p:cNvPr>
          <p:cNvSpPr>
            <a:spLocks noGrp="1"/>
          </p:cNvSpPr>
          <p:nvPr>
            <p:ph type="title"/>
          </p:nvPr>
        </p:nvSpPr>
        <p:spPr>
          <a:xfrm>
            <a:off x="0" y="38514"/>
            <a:ext cx="10515600" cy="561307"/>
          </a:xfrm>
        </p:spPr>
        <p:txBody>
          <a:bodyPr>
            <a:normAutofit fontScale="90000"/>
          </a:bodyPr>
          <a:lstStyle/>
          <a:p>
            <a:r>
              <a:rPr lang="en-GB" dirty="0"/>
              <a:t>Simulated MAR estimates</a:t>
            </a:r>
          </a:p>
        </p:txBody>
      </p:sp>
      <p:graphicFrame>
        <p:nvGraphicFramePr>
          <p:cNvPr id="4" name="Table 3">
            <a:extLst>
              <a:ext uri="{FF2B5EF4-FFF2-40B4-BE49-F238E27FC236}">
                <a16:creationId xmlns:a16="http://schemas.microsoft.com/office/drawing/2014/main" id="{A3DF3DA4-CABE-9634-72B6-61889B5CA21A}"/>
              </a:ext>
            </a:extLst>
          </p:cNvPr>
          <p:cNvGraphicFramePr>
            <a:graphicFrameLocks noGrp="1"/>
          </p:cNvGraphicFramePr>
          <p:nvPr>
            <p:extLst>
              <p:ext uri="{D42A27DB-BD31-4B8C-83A1-F6EECF244321}">
                <p14:modId xmlns:p14="http://schemas.microsoft.com/office/powerpoint/2010/main" val="485699738"/>
              </p:ext>
            </p:extLst>
          </p:nvPr>
        </p:nvGraphicFramePr>
        <p:xfrm>
          <a:off x="0" y="842212"/>
          <a:ext cx="12192000" cy="5551928"/>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1178284808"/>
                    </a:ext>
                  </a:extLst>
                </a:gridCol>
                <a:gridCol w="2032000">
                  <a:extLst>
                    <a:ext uri="{9D8B030D-6E8A-4147-A177-3AD203B41FA5}">
                      <a16:colId xmlns:a16="http://schemas.microsoft.com/office/drawing/2014/main" val="885233010"/>
                    </a:ext>
                  </a:extLst>
                </a:gridCol>
                <a:gridCol w="2032000">
                  <a:extLst>
                    <a:ext uri="{9D8B030D-6E8A-4147-A177-3AD203B41FA5}">
                      <a16:colId xmlns:a16="http://schemas.microsoft.com/office/drawing/2014/main" val="2835177116"/>
                    </a:ext>
                  </a:extLst>
                </a:gridCol>
                <a:gridCol w="2032000">
                  <a:extLst>
                    <a:ext uri="{9D8B030D-6E8A-4147-A177-3AD203B41FA5}">
                      <a16:colId xmlns:a16="http://schemas.microsoft.com/office/drawing/2014/main" val="2448583298"/>
                    </a:ext>
                  </a:extLst>
                </a:gridCol>
                <a:gridCol w="2032000">
                  <a:extLst>
                    <a:ext uri="{9D8B030D-6E8A-4147-A177-3AD203B41FA5}">
                      <a16:colId xmlns:a16="http://schemas.microsoft.com/office/drawing/2014/main" val="3409538099"/>
                    </a:ext>
                  </a:extLst>
                </a:gridCol>
                <a:gridCol w="2032000">
                  <a:extLst>
                    <a:ext uri="{9D8B030D-6E8A-4147-A177-3AD203B41FA5}">
                      <a16:colId xmlns:a16="http://schemas.microsoft.com/office/drawing/2014/main" val="3218348260"/>
                    </a:ext>
                  </a:extLst>
                </a:gridCol>
              </a:tblGrid>
              <a:tr h="1010651">
                <a:tc>
                  <a:txBody>
                    <a:bodyPr/>
                    <a:lstStyle/>
                    <a:p>
                      <a:r>
                        <a:rPr lang="en-GB" dirty="0"/>
                        <a:t>Parameter</a:t>
                      </a:r>
                    </a:p>
                  </a:txBody>
                  <a:tcPr/>
                </a:tc>
                <a:tc>
                  <a:txBody>
                    <a:bodyPr/>
                    <a:lstStyle/>
                    <a:p>
                      <a:r>
                        <a:rPr lang="en-GB" dirty="0"/>
                        <a:t>True values</a:t>
                      </a:r>
                    </a:p>
                  </a:txBody>
                  <a:tcPr/>
                </a:tc>
                <a:tc>
                  <a:txBody>
                    <a:bodyPr/>
                    <a:lstStyle/>
                    <a:p>
                      <a:r>
                        <a:rPr lang="en-GB" dirty="0"/>
                        <a:t>List wise deletion</a:t>
                      </a:r>
                    </a:p>
                  </a:txBody>
                  <a:tcPr/>
                </a:tc>
                <a:tc>
                  <a:txBody>
                    <a:bodyPr/>
                    <a:lstStyle/>
                    <a:p>
                      <a:r>
                        <a:rPr lang="en-GB" dirty="0"/>
                        <a:t>Arithmetic mean imputation</a:t>
                      </a:r>
                    </a:p>
                  </a:txBody>
                  <a:tcPr/>
                </a:tc>
                <a:tc>
                  <a:txBody>
                    <a:bodyPr/>
                    <a:lstStyle/>
                    <a:p>
                      <a:r>
                        <a:rPr lang="en-GB" dirty="0"/>
                        <a:t>Stochastic Regression Imputation</a:t>
                      </a:r>
                    </a:p>
                  </a:txBody>
                  <a:tcPr/>
                </a:tc>
                <a:tc>
                  <a:txBody>
                    <a:bodyPr/>
                    <a:lstStyle/>
                    <a:p>
                      <a:r>
                        <a:rPr lang="en-GB" dirty="0"/>
                        <a:t>Full-Information Maximum Likelihood</a:t>
                      </a:r>
                    </a:p>
                  </a:txBody>
                  <a:tcPr/>
                </a:tc>
                <a:extLst>
                  <a:ext uri="{0D108BD9-81ED-4DB2-BD59-A6C34878D82A}">
                    <a16:rowId xmlns:a16="http://schemas.microsoft.com/office/drawing/2014/main" val="3282524807"/>
                  </a:ext>
                </a:extLst>
              </a:tr>
              <a:tr h="546513">
                <a:tc>
                  <a:txBody>
                    <a:bodyPr/>
                    <a:lstStyle/>
                    <a:p>
                      <a:endParaRPr lang="en-GB"/>
                    </a:p>
                  </a:txBody>
                  <a:tcPr/>
                </a:tc>
                <a:tc gridSpan="5">
                  <a:txBody>
                    <a:bodyPr/>
                    <a:lstStyle/>
                    <a:p>
                      <a:pPr algn="ctr"/>
                      <a:r>
                        <a:rPr lang="en-GB" u="sng" dirty="0"/>
                        <a:t>Regression of Y on X</a:t>
                      </a:r>
                    </a:p>
                  </a:txBody>
                  <a:tcPr/>
                </a:tc>
                <a:tc hMerge="1">
                  <a:txBody>
                    <a:bodyPr/>
                    <a:lstStyle/>
                    <a:p>
                      <a:endParaRPr lang="en-GB" dirty="0"/>
                    </a:p>
                  </a:txBody>
                  <a:tcPr/>
                </a:tc>
                <a:tc hMerge="1">
                  <a:txBody>
                    <a:bodyPr/>
                    <a:lstStyle/>
                    <a:p>
                      <a:endParaRPr lang="en-GB" dirty="0"/>
                    </a:p>
                  </a:txBody>
                  <a:tcPr/>
                </a:tc>
                <a:tc hMerge="1">
                  <a:txBody>
                    <a:bodyPr/>
                    <a:lstStyle/>
                    <a:p>
                      <a:endParaRPr lang="en-GB" dirty="0"/>
                    </a:p>
                  </a:txBody>
                  <a:tcPr/>
                </a:tc>
                <a:tc hMerge="1">
                  <a:txBody>
                    <a:bodyPr/>
                    <a:lstStyle/>
                    <a:p>
                      <a:endParaRPr lang="en-GB" dirty="0"/>
                    </a:p>
                  </a:txBody>
                  <a:tcPr/>
                </a:tc>
                <a:extLst>
                  <a:ext uri="{0D108BD9-81ED-4DB2-BD59-A6C34878D82A}">
                    <a16:rowId xmlns:a16="http://schemas.microsoft.com/office/drawing/2014/main" val="1360191253"/>
                  </a:ext>
                </a:extLst>
              </a:tr>
              <a:tr h="536329">
                <a:tc>
                  <a:txBody>
                    <a:bodyPr/>
                    <a:lstStyle/>
                    <a:p>
                      <a:r>
                        <a:rPr lang="en-GB" dirty="0"/>
                        <a:t>Intercept</a:t>
                      </a:r>
                    </a:p>
                  </a:txBody>
                  <a:tcPr/>
                </a:tc>
                <a:tc>
                  <a:txBody>
                    <a:bodyPr/>
                    <a:lstStyle/>
                    <a:p>
                      <a:r>
                        <a:rPr lang="en-GB" dirty="0"/>
                        <a:t>25.12</a:t>
                      </a:r>
                    </a:p>
                  </a:txBody>
                  <a:tcPr/>
                </a:tc>
                <a:tc>
                  <a:txBody>
                    <a:bodyPr/>
                    <a:lstStyle/>
                    <a:p>
                      <a:r>
                        <a:rPr lang="en-GB" dirty="0"/>
                        <a:t>25.09</a:t>
                      </a:r>
                    </a:p>
                  </a:txBody>
                  <a:tcPr/>
                </a:tc>
                <a:tc>
                  <a:txBody>
                    <a:bodyPr/>
                    <a:lstStyle/>
                    <a:p>
                      <a:r>
                        <a:rPr lang="en-GB" b="1" dirty="0"/>
                        <a:t>17.46</a:t>
                      </a:r>
                    </a:p>
                  </a:txBody>
                  <a:tcPr/>
                </a:tc>
                <a:tc>
                  <a:txBody>
                    <a:bodyPr/>
                    <a:lstStyle/>
                    <a:p>
                      <a:r>
                        <a:rPr lang="en-GB" dirty="0"/>
                        <a:t>25.10</a:t>
                      </a:r>
                    </a:p>
                  </a:txBody>
                  <a:tcPr/>
                </a:tc>
                <a:tc>
                  <a:txBody>
                    <a:bodyPr/>
                    <a:lstStyle/>
                    <a:p>
                      <a:r>
                        <a:rPr lang="en-GB" dirty="0"/>
                        <a:t>25.09</a:t>
                      </a:r>
                    </a:p>
                  </a:txBody>
                  <a:tcPr/>
                </a:tc>
                <a:extLst>
                  <a:ext uri="{0D108BD9-81ED-4DB2-BD59-A6C34878D82A}">
                    <a16:rowId xmlns:a16="http://schemas.microsoft.com/office/drawing/2014/main" val="459710850"/>
                  </a:ext>
                </a:extLst>
              </a:tr>
              <a:tr h="445169">
                <a:tc>
                  <a:txBody>
                    <a:bodyPr/>
                    <a:lstStyle/>
                    <a:p>
                      <a:r>
                        <a:rPr lang="en-GB" dirty="0"/>
                        <a:t>Slope – </a:t>
                      </a:r>
                      <a:r>
                        <a:rPr lang="el-GR" dirty="0"/>
                        <a:t>β</a:t>
                      </a:r>
                      <a:r>
                        <a:rPr lang="en-GB" dirty="0"/>
                        <a:t>1 (x)</a:t>
                      </a:r>
                    </a:p>
                  </a:txBody>
                  <a:tcPr/>
                </a:tc>
                <a:tc>
                  <a:txBody>
                    <a:bodyPr/>
                    <a:lstStyle/>
                    <a:p>
                      <a:r>
                        <a:rPr lang="en-GB" dirty="0"/>
                        <a:t>-.51</a:t>
                      </a:r>
                    </a:p>
                  </a:txBody>
                  <a:tcPr/>
                </a:tc>
                <a:tc>
                  <a:txBody>
                    <a:bodyPr/>
                    <a:lstStyle/>
                    <a:p>
                      <a:r>
                        <a:rPr lang="en-GB" b="0" dirty="0"/>
                        <a:t>-.50</a:t>
                      </a:r>
                    </a:p>
                  </a:txBody>
                  <a:tcPr/>
                </a:tc>
                <a:tc>
                  <a:txBody>
                    <a:bodyPr/>
                    <a:lstStyle/>
                    <a:p>
                      <a:r>
                        <a:rPr lang="en-GB" b="1" dirty="0"/>
                        <a:t>-.19</a:t>
                      </a:r>
                    </a:p>
                  </a:txBody>
                  <a:tcPr/>
                </a:tc>
                <a:tc>
                  <a:txBody>
                    <a:bodyPr/>
                    <a:lstStyle/>
                    <a:p>
                      <a:r>
                        <a:rPr lang="en-GB" dirty="0"/>
                        <a:t>-.50</a:t>
                      </a:r>
                    </a:p>
                  </a:txBody>
                  <a:tcPr/>
                </a:tc>
                <a:tc>
                  <a:txBody>
                    <a:bodyPr/>
                    <a:lstStyle/>
                    <a:p>
                      <a:r>
                        <a:rPr lang="en-GB" dirty="0"/>
                        <a:t>-.50</a:t>
                      </a:r>
                    </a:p>
                  </a:txBody>
                  <a:tcPr/>
                </a:tc>
                <a:extLst>
                  <a:ext uri="{0D108BD9-81ED-4DB2-BD59-A6C34878D82A}">
                    <a16:rowId xmlns:a16="http://schemas.microsoft.com/office/drawing/2014/main" val="3282918034"/>
                  </a:ext>
                </a:extLst>
              </a:tr>
              <a:tr h="546513">
                <a:tc>
                  <a:txBody>
                    <a:bodyPr/>
                    <a:lstStyle/>
                    <a:p>
                      <a:r>
                        <a:rPr lang="en-GB" dirty="0"/>
                        <a:t>Standard error estimate</a:t>
                      </a:r>
                    </a:p>
                  </a:txBody>
                  <a:tcPr/>
                </a:tc>
                <a:tc>
                  <a:txBody>
                    <a:bodyPr/>
                    <a:lstStyle/>
                    <a:p>
                      <a:r>
                        <a:rPr lang="en-GB" dirty="0"/>
                        <a:t>33.60</a:t>
                      </a:r>
                    </a:p>
                  </a:txBody>
                  <a:tcPr/>
                </a:tc>
                <a:tc>
                  <a:txBody>
                    <a:bodyPr/>
                    <a:lstStyle/>
                    <a:p>
                      <a:r>
                        <a:rPr lang="en-GB" b="0" dirty="0"/>
                        <a:t>33.76</a:t>
                      </a:r>
                    </a:p>
                  </a:txBody>
                  <a:tcPr/>
                </a:tc>
                <a:tc>
                  <a:txBody>
                    <a:bodyPr/>
                    <a:lstStyle/>
                    <a:p>
                      <a:r>
                        <a:rPr lang="en-GB" b="1" dirty="0"/>
                        <a:t>18.20</a:t>
                      </a:r>
                    </a:p>
                  </a:txBody>
                  <a:tcPr/>
                </a:tc>
                <a:tc>
                  <a:txBody>
                    <a:bodyPr/>
                    <a:lstStyle/>
                    <a:p>
                      <a:r>
                        <a:rPr lang="en-GB" b="0" dirty="0"/>
                        <a:t>32.98</a:t>
                      </a:r>
                    </a:p>
                  </a:txBody>
                  <a:tcPr/>
                </a:tc>
                <a:tc>
                  <a:txBody>
                    <a:bodyPr/>
                    <a:lstStyle/>
                    <a:p>
                      <a:r>
                        <a:rPr lang="en-GB" b="0" dirty="0"/>
                        <a:t>32.40</a:t>
                      </a:r>
                    </a:p>
                  </a:txBody>
                  <a:tcPr/>
                </a:tc>
                <a:extLst>
                  <a:ext uri="{0D108BD9-81ED-4DB2-BD59-A6C34878D82A}">
                    <a16:rowId xmlns:a16="http://schemas.microsoft.com/office/drawing/2014/main" val="1010000023"/>
                  </a:ext>
                </a:extLst>
              </a:tr>
              <a:tr h="546513">
                <a:tc>
                  <a:txBody>
                    <a:bodyPr/>
                    <a:lstStyle/>
                    <a:p>
                      <a:endParaRPr lang="en-GB" dirty="0"/>
                    </a:p>
                  </a:txBody>
                  <a:tcPr/>
                </a:tc>
                <a:tc gridSpan="5">
                  <a:txBody>
                    <a:bodyPr/>
                    <a:lstStyle/>
                    <a:p>
                      <a:pPr algn="ctr"/>
                      <a:r>
                        <a:rPr lang="en-GB" u="sng" dirty="0"/>
                        <a:t>Regression of X on Y</a:t>
                      </a:r>
                    </a:p>
                  </a:txBody>
                  <a:tcPr/>
                </a:tc>
                <a:tc hMerge="1">
                  <a:txBody>
                    <a:bodyPr/>
                    <a:lstStyle/>
                    <a:p>
                      <a:endParaRPr lang="en-GB" dirty="0"/>
                    </a:p>
                  </a:txBody>
                  <a:tcPr/>
                </a:tc>
                <a:tc hMerge="1">
                  <a:txBody>
                    <a:bodyPr/>
                    <a:lstStyle/>
                    <a:p>
                      <a:endParaRPr lang="en-GB" dirty="0"/>
                    </a:p>
                  </a:txBody>
                  <a:tcPr/>
                </a:tc>
                <a:tc hMerge="1">
                  <a:txBody>
                    <a:bodyPr/>
                    <a:lstStyle/>
                    <a:p>
                      <a:endParaRPr lang="en-GB" dirty="0"/>
                    </a:p>
                  </a:txBody>
                  <a:tcPr/>
                </a:tc>
                <a:tc hMerge="1">
                  <a:txBody>
                    <a:bodyPr/>
                    <a:lstStyle/>
                    <a:p>
                      <a:endParaRPr lang="en-GB" dirty="0"/>
                    </a:p>
                  </a:txBody>
                  <a:tcPr/>
                </a:tc>
                <a:extLst>
                  <a:ext uri="{0D108BD9-81ED-4DB2-BD59-A6C34878D82A}">
                    <a16:rowId xmlns:a16="http://schemas.microsoft.com/office/drawing/2014/main" val="1005550554"/>
                  </a:ext>
                </a:extLst>
              </a:tr>
              <a:tr h="546513">
                <a:tc>
                  <a:txBody>
                    <a:bodyPr/>
                    <a:lstStyle/>
                    <a:p>
                      <a:r>
                        <a:rPr lang="en-GB" dirty="0"/>
                        <a:t>Intercept</a:t>
                      </a:r>
                    </a:p>
                  </a:txBody>
                  <a:tcPr/>
                </a:tc>
                <a:tc>
                  <a:txBody>
                    <a:bodyPr/>
                    <a:lstStyle/>
                    <a:p>
                      <a:r>
                        <a:rPr lang="en-GB" dirty="0"/>
                        <a:t>24.74</a:t>
                      </a:r>
                    </a:p>
                  </a:txBody>
                  <a:tcPr/>
                </a:tc>
                <a:tc>
                  <a:txBody>
                    <a:bodyPr/>
                    <a:lstStyle/>
                    <a:p>
                      <a:r>
                        <a:rPr lang="en-GB" dirty="0"/>
                        <a:t>25.89</a:t>
                      </a:r>
                    </a:p>
                  </a:txBody>
                  <a:tcPr/>
                </a:tc>
                <a:tc>
                  <a:txBody>
                    <a:bodyPr/>
                    <a:lstStyle/>
                    <a:p>
                      <a:r>
                        <a:rPr lang="en-GB" dirty="0"/>
                        <a:t>23.75</a:t>
                      </a:r>
                    </a:p>
                  </a:txBody>
                  <a:tcPr/>
                </a:tc>
                <a:tc>
                  <a:txBody>
                    <a:bodyPr/>
                    <a:lstStyle/>
                    <a:p>
                      <a:r>
                        <a:rPr lang="en-GB" dirty="0"/>
                        <a:t>24.79</a:t>
                      </a:r>
                    </a:p>
                  </a:txBody>
                  <a:tcPr/>
                </a:tc>
                <a:tc>
                  <a:txBody>
                    <a:bodyPr/>
                    <a:lstStyle/>
                    <a:p>
                      <a:r>
                        <a:rPr lang="en-GB" dirty="0"/>
                        <a:t>24.77</a:t>
                      </a:r>
                    </a:p>
                  </a:txBody>
                  <a:tcPr/>
                </a:tc>
                <a:extLst>
                  <a:ext uri="{0D108BD9-81ED-4DB2-BD59-A6C34878D82A}">
                    <a16:rowId xmlns:a16="http://schemas.microsoft.com/office/drawing/2014/main" val="1305512881"/>
                  </a:ext>
                </a:extLst>
              </a:tr>
              <a:tr h="54651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Slope – </a:t>
                      </a:r>
                      <a:r>
                        <a:rPr lang="el-GR" dirty="0"/>
                        <a:t>γ</a:t>
                      </a:r>
                      <a:r>
                        <a:rPr lang="en-GB" dirty="0"/>
                        <a:t>1 (x)</a:t>
                      </a:r>
                    </a:p>
                    <a:p>
                      <a:endParaRPr lang="en-GB" dirty="0"/>
                    </a:p>
                  </a:txBody>
                  <a:tcPr/>
                </a:tc>
                <a:tc>
                  <a:txBody>
                    <a:bodyPr/>
                    <a:lstStyle/>
                    <a:p>
                      <a:r>
                        <a:rPr lang="en-GB" dirty="0"/>
                        <a:t>-.32</a:t>
                      </a:r>
                    </a:p>
                  </a:txBody>
                  <a:tcPr/>
                </a:tc>
                <a:tc>
                  <a:txBody>
                    <a:bodyPr/>
                    <a:lstStyle/>
                    <a:p>
                      <a:r>
                        <a:rPr lang="en-GB" b="1" dirty="0"/>
                        <a:t>-.25</a:t>
                      </a:r>
                    </a:p>
                  </a:txBody>
                  <a:tcPr/>
                </a:tc>
                <a:tc>
                  <a:txBody>
                    <a:bodyPr/>
                    <a:lstStyle/>
                    <a:p>
                      <a:r>
                        <a:rPr lang="en-GB" b="1" dirty="0"/>
                        <a:t>-.25</a:t>
                      </a:r>
                    </a:p>
                  </a:txBody>
                  <a:tcPr/>
                </a:tc>
                <a:tc>
                  <a:txBody>
                    <a:bodyPr/>
                    <a:lstStyle/>
                    <a:p>
                      <a:r>
                        <a:rPr lang="en-GB" dirty="0"/>
                        <a:t>-.32</a:t>
                      </a:r>
                    </a:p>
                  </a:txBody>
                  <a:tcPr/>
                </a:tc>
                <a:tc>
                  <a:txBody>
                    <a:bodyPr/>
                    <a:lstStyle/>
                    <a:p>
                      <a:r>
                        <a:rPr lang="en-GB" dirty="0"/>
                        <a:t>-.32</a:t>
                      </a:r>
                    </a:p>
                  </a:txBody>
                  <a:tcPr/>
                </a:tc>
                <a:extLst>
                  <a:ext uri="{0D108BD9-81ED-4DB2-BD59-A6C34878D82A}">
                    <a16:rowId xmlns:a16="http://schemas.microsoft.com/office/drawing/2014/main" val="2510972226"/>
                  </a:ext>
                </a:extLst>
              </a:tr>
              <a:tr h="546513">
                <a:tc>
                  <a:txBody>
                    <a:bodyPr/>
                    <a:lstStyle/>
                    <a:p>
                      <a:r>
                        <a:rPr lang="en-GB" dirty="0"/>
                        <a:t>Standard error estimate</a:t>
                      </a:r>
                    </a:p>
                  </a:txBody>
                  <a:tcPr/>
                </a:tc>
                <a:tc>
                  <a:txBody>
                    <a:bodyPr/>
                    <a:lstStyle/>
                    <a:p>
                      <a:r>
                        <a:rPr lang="en-GB" dirty="0"/>
                        <a:t>21.00</a:t>
                      </a:r>
                    </a:p>
                  </a:txBody>
                  <a:tcPr/>
                </a:tc>
                <a:tc>
                  <a:txBody>
                    <a:bodyPr/>
                    <a:lstStyle/>
                    <a:p>
                      <a:r>
                        <a:rPr lang="en-GB" b="1" dirty="0"/>
                        <a:t>16.32</a:t>
                      </a:r>
                    </a:p>
                  </a:txBody>
                  <a:tcPr/>
                </a:tc>
                <a:tc>
                  <a:txBody>
                    <a:bodyPr/>
                    <a:lstStyle/>
                    <a:p>
                      <a:r>
                        <a:rPr lang="en-GB" b="1" dirty="0"/>
                        <a:t>24.04</a:t>
                      </a:r>
                    </a:p>
                  </a:txBody>
                  <a:tcPr/>
                </a:tc>
                <a:tc>
                  <a:txBody>
                    <a:bodyPr/>
                    <a:lstStyle/>
                    <a:p>
                      <a:r>
                        <a:rPr lang="en-GB" dirty="0"/>
                        <a:t>20.79</a:t>
                      </a:r>
                    </a:p>
                  </a:txBody>
                  <a:tcPr/>
                </a:tc>
                <a:tc>
                  <a:txBody>
                    <a:bodyPr/>
                    <a:lstStyle/>
                    <a:p>
                      <a:r>
                        <a:rPr lang="en-GB" dirty="0"/>
                        <a:t>20.46</a:t>
                      </a:r>
                    </a:p>
                  </a:txBody>
                  <a:tcPr/>
                </a:tc>
                <a:extLst>
                  <a:ext uri="{0D108BD9-81ED-4DB2-BD59-A6C34878D82A}">
                    <a16:rowId xmlns:a16="http://schemas.microsoft.com/office/drawing/2014/main" val="2967984882"/>
                  </a:ext>
                </a:extLst>
              </a:tr>
            </a:tbl>
          </a:graphicData>
        </a:graphic>
      </p:graphicFrame>
      <p:sp>
        <p:nvSpPr>
          <p:cNvPr id="5" name="TextBox 4">
            <a:extLst>
              <a:ext uri="{FF2B5EF4-FFF2-40B4-BE49-F238E27FC236}">
                <a16:creationId xmlns:a16="http://schemas.microsoft.com/office/drawing/2014/main" id="{8E80B261-F4AC-2FCA-21A6-F86D55908C4C}"/>
              </a:ext>
            </a:extLst>
          </p:cNvPr>
          <p:cNvSpPr txBox="1"/>
          <p:nvPr/>
        </p:nvSpPr>
        <p:spPr>
          <a:xfrm>
            <a:off x="132346" y="6350239"/>
            <a:ext cx="5390147" cy="369332"/>
          </a:xfrm>
          <a:prstGeom prst="rect">
            <a:avLst/>
          </a:prstGeom>
          <a:noFill/>
        </p:spPr>
        <p:txBody>
          <a:bodyPr wrap="square" rtlCol="0">
            <a:spAutoFit/>
          </a:bodyPr>
          <a:lstStyle/>
          <a:p>
            <a:r>
              <a:rPr lang="en-GB" b="1" dirty="0"/>
              <a:t>*bold = at least 10% difference from true value</a:t>
            </a:r>
          </a:p>
        </p:txBody>
      </p:sp>
    </p:spTree>
    <p:extLst>
      <p:ext uri="{BB962C8B-B14F-4D97-AF65-F5344CB8AC3E}">
        <p14:creationId xmlns:p14="http://schemas.microsoft.com/office/powerpoint/2010/main" val="41051987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C3A047-5AC0-9E64-D938-657146E7B9C4}"/>
              </a:ext>
            </a:extLst>
          </p:cNvPr>
          <p:cNvSpPr>
            <a:spLocks noGrp="1"/>
          </p:cNvSpPr>
          <p:nvPr>
            <p:ph type="title"/>
          </p:nvPr>
        </p:nvSpPr>
        <p:spPr/>
        <p:txBody>
          <a:bodyPr/>
          <a:lstStyle/>
          <a:p>
            <a:r>
              <a:rPr lang="en-GB" dirty="0"/>
              <a:t>Coding and visualising effects on MAR data</a:t>
            </a:r>
          </a:p>
        </p:txBody>
      </p:sp>
      <p:sp>
        <p:nvSpPr>
          <p:cNvPr id="3" name="Content Placeholder 2">
            <a:extLst>
              <a:ext uri="{FF2B5EF4-FFF2-40B4-BE49-F238E27FC236}">
                <a16:creationId xmlns:a16="http://schemas.microsoft.com/office/drawing/2014/main" id="{92033B22-578A-31B7-FC5A-E80443C2593C}"/>
              </a:ext>
            </a:extLst>
          </p:cNvPr>
          <p:cNvSpPr>
            <a:spLocks noGrp="1"/>
          </p:cNvSpPr>
          <p:nvPr>
            <p:ph idx="1"/>
          </p:nvPr>
        </p:nvSpPr>
        <p:spPr/>
        <p:txBody>
          <a:bodyPr/>
          <a:lstStyle/>
          <a:p>
            <a:r>
              <a:rPr lang="en-GB" dirty="0"/>
              <a:t>Applying each form of missing data treatment.</a:t>
            </a:r>
          </a:p>
          <a:p>
            <a:r>
              <a:rPr lang="en-GB" dirty="0"/>
              <a:t>Visualising impact of each missing data treatment.</a:t>
            </a:r>
          </a:p>
          <a:p>
            <a:pPr marL="0" indent="0">
              <a:buNone/>
            </a:pPr>
            <a:endParaRPr lang="en-GB" dirty="0"/>
          </a:p>
        </p:txBody>
      </p:sp>
    </p:spTree>
    <p:extLst>
      <p:ext uri="{BB962C8B-B14F-4D97-AF65-F5344CB8AC3E}">
        <p14:creationId xmlns:p14="http://schemas.microsoft.com/office/powerpoint/2010/main" val="37959055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Slide Background">
            <a:extLst>
              <a:ext uri="{FF2B5EF4-FFF2-40B4-BE49-F238E27FC236}">
                <a16:creationId xmlns:a16="http://schemas.microsoft.com/office/drawing/2014/main" id="{9F7D5CDA-D291-4307-BF55-1381FED296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4C24481-222D-857D-7E0C-3C0C0A53C7E3}"/>
              </a:ext>
            </a:extLst>
          </p:cNvPr>
          <p:cNvSpPr>
            <a:spLocks noGrp="1"/>
          </p:cNvSpPr>
          <p:nvPr>
            <p:ph type="title"/>
          </p:nvPr>
        </p:nvSpPr>
        <p:spPr>
          <a:xfrm>
            <a:off x="285649" y="270511"/>
            <a:ext cx="6286500" cy="1238249"/>
          </a:xfrm>
        </p:spPr>
        <p:txBody>
          <a:bodyPr anchor="ctr">
            <a:normAutofit/>
          </a:bodyPr>
          <a:lstStyle/>
          <a:p>
            <a:r>
              <a:rPr lang="en-GB" sz="3700" dirty="0"/>
              <a:t>MNAR missing data options and missing data consequences</a:t>
            </a:r>
          </a:p>
        </p:txBody>
      </p:sp>
      <p:sp>
        <p:nvSpPr>
          <p:cNvPr id="3" name="Content Placeholder 2">
            <a:extLst>
              <a:ext uri="{FF2B5EF4-FFF2-40B4-BE49-F238E27FC236}">
                <a16:creationId xmlns:a16="http://schemas.microsoft.com/office/drawing/2014/main" id="{1E6ECEAA-4E46-5DAD-3FF3-23CC485FFECB}"/>
              </a:ext>
            </a:extLst>
          </p:cNvPr>
          <p:cNvSpPr>
            <a:spLocks noGrp="1"/>
          </p:cNvSpPr>
          <p:nvPr>
            <p:ph idx="1"/>
          </p:nvPr>
        </p:nvSpPr>
        <p:spPr>
          <a:xfrm>
            <a:off x="285649" y="1823163"/>
            <a:ext cx="6286499" cy="4720433"/>
          </a:xfrm>
        </p:spPr>
        <p:txBody>
          <a:bodyPr anchor="ctr">
            <a:normAutofit/>
          </a:bodyPr>
          <a:lstStyle/>
          <a:p>
            <a:r>
              <a:rPr lang="en-GB" sz="1800" dirty="0"/>
              <a:t>MNAR data effect – generally bad news. Most options will bias your data.</a:t>
            </a:r>
          </a:p>
          <a:p>
            <a:r>
              <a:rPr lang="en-GB" sz="1800" dirty="0"/>
              <a:t>However, MNAR can be become MAR with the inclusion of on additional variables (if they can theoretically and statistically help explain the pattern of missingness).</a:t>
            </a:r>
          </a:p>
          <a:p>
            <a:r>
              <a:rPr lang="en-GB" sz="1800" dirty="0"/>
              <a:t>We could probably dedicate an entire workshop to MNAR processes. But generally speaking; including too many predictors in the missingness model is less detrimental than ignoring an important determinant of missing data (Du et al., 2021; Gomer &amp; Yuan, 2021).</a:t>
            </a:r>
          </a:p>
          <a:p>
            <a:r>
              <a:rPr lang="en-GB" sz="1800" dirty="0"/>
              <a:t>Despite this, beware of overfitting! (and make sure to keep theoretical justification in mind to avoid spurious imputations).</a:t>
            </a:r>
          </a:p>
          <a:p>
            <a:r>
              <a:rPr lang="en-GB" sz="1800" dirty="0"/>
              <a:t>Ibrahim et al (2005) suggests adding regressors in a stepwise fashion to determining variables that can turn an MNAR to MAR.</a:t>
            </a:r>
          </a:p>
        </p:txBody>
      </p:sp>
      <p:pic>
        <p:nvPicPr>
          <p:cNvPr id="5" name="Picture 4" descr="Exclamation mark on a yellow background">
            <a:extLst>
              <a:ext uri="{FF2B5EF4-FFF2-40B4-BE49-F238E27FC236}">
                <a16:creationId xmlns:a16="http://schemas.microsoft.com/office/drawing/2014/main" id="{CDB1722B-8BCA-AC92-E7D1-204234A7714A}"/>
              </a:ext>
            </a:extLst>
          </p:cNvPr>
          <p:cNvPicPr>
            <a:picLocks noChangeAspect="1"/>
          </p:cNvPicPr>
          <p:nvPr/>
        </p:nvPicPr>
        <p:blipFill rotWithShape="1">
          <a:blip r:embed="rId2"/>
          <a:srcRect l="26951" r="14805" b="-1"/>
          <a:stretch/>
        </p:blipFill>
        <p:spPr>
          <a:xfrm>
            <a:off x="6857797" y="-10886"/>
            <a:ext cx="5334204" cy="6868886"/>
          </a:xfrm>
          <a:prstGeom prst="rect">
            <a:avLst/>
          </a:prstGeom>
          <a:effectLst>
            <a:outerShdw blurRad="127000" dist="50800" dir="10800000" sx="99000" sy="99000" algn="r" rotWithShape="0">
              <a:prstClr val="black">
                <a:alpha val="40000"/>
              </a:prstClr>
            </a:outerShdw>
          </a:effectLst>
        </p:spPr>
      </p:pic>
    </p:spTree>
    <p:extLst>
      <p:ext uri="{BB962C8B-B14F-4D97-AF65-F5344CB8AC3E}">
        <p14:creationId xmlns:p14="http://schemas.microsoft.com/office/powerpoint/2010/main" val="9594279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0932CA-578C-7384-58D3-833426F60874}"/>
              </a:ext>
            </a:extLst>
          </p:cNvPr>
          <p:cNvSpPr>
            <a:spLocks noGrp="1"/>
          </p:cNvSpPr>
          <p:nvPr>
            <p:ph type="title"/>
          </p:nvPr>
        </p:nvSpPr>
        <p:spPr>
          <a:xfrm>
            <a:off x="0" y="38514"/>
            <a:ext cx="10515600" cy="561307"/>
          </a:xfrm>
        </p:spPr>
        <p:txBody>
          <a:bodyPr>
            <a:normAutofit fontScale="90000"/>
          </a:bodyPr>
          <a:lstStyle/>
          <a:p>
            <a:r>
              <a:rPr lang="en-GB" dirty="0"/>
              <a:t>Simulated MNAR estimates</a:t>
            </a:r>
          </a:p>
        </p:txBody>
      </p:sp>
      <p:graphicFrame>
        <p:nvGraphicFramePr>
          <p:cNvPr id="4" name="Table 3">
            <a:extLst>
              <a:ext uri="{FF2B5EF4-FFF2-40B4-BE49-F238E27FC236}">
                <a16:creationId xmlns:a16="http://schemas.microsoft.com/office/drawing/2014/main" id="{A3DF3DA4-CABE-9634-72B6-61889B5CA21A}"/>
              </a:ext>
            </a:extLst>
          </p:cNvPr>
          <p:cNvGraphicFramePr>
            <a:graphicFrameLocks noGrp="1"/>
          </p:cNvGraphicFramePr>
          <p:nvPr>
            <p:extLst>
              <p:ext uri="{D42A27DB-BD31-4B8C-83A1-F6EECF244321}">
                <p14:modId xmlns:p14="http://schemas.microsoft.com/office/powerpoint/2010/main" val="3251646138"/>
              </p:ext>
            </p:extLst>
          </p:nvPr>
        </p:nvGraphicFramePr>
        <p:xfrm>
          <a:off x="0" y="1046748"/>
          <a:ext cx="12192000" cy="4944977"/>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1178284808"/>
                    </a:ext>
                  </a:extLst>
                </a:gridCol>
                <a:gridCol w="2032000">
                  <a:extLst>
                    <a:ext uri="{9D8B030D-6E8A-4147-A177-3AD203B41FA5}">
                      <a16:colId xmlns:a16="http://schemas.microsoft.com/office/drawing/2014/main" val="885233010"/>
                    </a:ext>
                  </a:extLst>
                </a:gridCol>
                <a:gridCol w="2032000">
                  <a:extLst>
                    <a:ext uri="{9D8B030D-6E8A-4147-A177-3AD203B41FA5}">
                      <a16:colId xmlns:a16="http://schemas.microsoft.com/office/drawing/2014/main" val="2835177116"/>
                    </a:ext>
                  </a:extLst>
                </a:gridCol>
                <a:gridCol w="2032000">
                  <a:extLst>
                    <a:ext uri="{9D8B030D-6E8A-4147-A177-3AD203B41FA5}">
                      <a16:colId xmlns:a16="http://schemas.microsoft.com/office/drawing/2014/main" val="2448583298"/>
                    </a:ext>
                  </a:extLst>
                </a:gridCol>
                <a:gridCol w="2032000">
                  <a:extLst>
                    <a:ext uri="{9D8B030D-6E8A-4147-A177-3AD203B41FA5}">
                      <a16:colId xmlns:a16="http://schemas.microsoft.com/office/drawing/2014/main" val="3409538099"/>
                    </a:ext>
                  </a:extLst>
                </a:gridCol>
                <a:gridCol w="2032000">
                  <a:extLst>
                    <a:ext uri="{9D8B030D-6E8A-4147-A177-3AD203B41FA5}">
                      <a16:colId xmlns:a16="http://schemas.microsoft.com/office/drawing/2014/main" val="3218348260"/>
                    </a:ext>
                  </a:extLst>
                </a:gridCol>
              </a:tblGrid>
              <a:tr h="1196124">
                <a:tc>
                  <a:txBody>
                    <a:bodyPr/>
                    <a:lstStyle/>
                    <a:p>
                      <a:r>
                        <a:rPr lang="en-GB" dirty="0"/>
                        <a:t>Parameter</a:t>
                      </a:r>
                    </a:p>
                  </a:txBody>
                  <a:tcPr/>
                </a:tc>
                <a:tc>
                  <a:txBody>
                    <a:bodyPr/>
                    <a:lstStyle/>
                    <a:p>
                      <a:r>
                        <a:rPr lang="en-GB" dirty="0"/>
                        <a:t>True values</a:t>
                      </a:r>
                    </a:p>
                  </a:txBody>
                  <a:tcPr/>
                </a:tc>
                <a:tc>
                  <a:txBody>
                    <a:bodyPr/>
                    <a:lstStyle/>
                    <a:p>
                      <a:r>
                        <a:rPr lang="en-GB" dirty="0"/>
                        <a:t>List wise deletion</a:t>
                      </a:r>
                    </a:p>
                  </a:txBody>
                  <a:tcPr/>
                </a:tc>
                <a:tc>
                  <a:txBody>
                    <a:bodyPr/>
                    <a:lstStyle/>
                    <a:p>
                      <a:r>
                        <a:rPr lang="en-GB" dirty="0"/>
                        <a:t>Arithmetic mean imputation</a:t>
                      </a:r>
                    </a:p>
                  </a:txBody>
                  <a:tcPr/>
                </a:tc>
                <a:tc>
                  <a:txBody>
                    <a:bodyPr/>
                    <a:lstStyle/>
                    <a:p>
                      <a:r>
                        <a:rPr lang="en-GB" dirty="0"/>
                        <a:t>Stochastic Regression Imputation</a:t>
                      </a:r>
                    </a:p>
                  </a:txBody>
                  <a:tcPr/>
                </a:tc>
                <a:tc>
                  <a:txBody>
                    <a:bodyPr/>
                    <a:lstStyle/>
                    <a:p>
                      <a:r>
                        <a:rPr lang="en-GB" dirty="0"/>
                        <a:t>Full-Information Maximum Likelihood</a:t>
                      </a:r>
                    </a:p>
                  </a:txBody>
                  <a:tcPr/>
                </a:tc>
                <a:extLst>
                  <a:ext uri="{0D108BD9-81ED-4DB2-BD59-A6C34878D82A}">
                    <a16:rowId xmlns:a16="http://schemas.microsoft.com/office/drawing/2014/main" val="3282524807"/>
                  </a:ext>
                </a:extLst>
              </a:tr>
              <a:tr h="646808">
                <a:tc>
                  <a:txBody>
                    <a:bodyPr/>
                    <a:lstStyle/>
                    <a:p>
                      <a:endParaRPr lang="en-GB"/>
                    </a:p>
                  </a:txBody>
                  <a:tcPr/>
                </a:tc>
                <a:tc gridSpan="5">
                  <a:txBody>
                    <a:bodyPr/>
                    <a:lstStyle/>
                    <a:p>
                      <a:pPr algn="ctr"/>
                      <a:r>
                        <a:rPr lang="en-GB" u="sng" dirty="0"/>
                        <a:t>Means, variances, covariances</a:t>
                      </a:r>
                    </a:p>
                  </a:txBody>
                  <a:tcPr/>
                </a:tc>
                <a:tc hMerge="1">
                  <a:txBody>
                    <a:bodyPr/>
                    <a:lstStyle/>
                    <a:p>
                      <a:endParaRPr lang="en-GB" dirty="0"/>
                    </a:p>
                  </a:txBody>
                  <a:tcPr/>
                </a:tc>
                <a:tc hMerge="1">
                  <a:txBody>
                    <a:bodyPr/>
                    <a:lstStyle/>
                    <a:p>
                      <a:endParaRPr lang="en-GB" dirty="0"/>
                    </a:p>
                  </a:txBody>
                  <a:tcPr/>
                </a:tc>
                <a:tc hMerge="1">
                  <a:txBody>
                    <a:bodyPr/>
                    <a:lstStyle/>
                    <a:p>
                      <a:endParaRPr lang="en-GB" dirty="0"/>
                    </a:p>
                  </a:txBody>
                  <a:tcPr/>
                </a:tc>
                <a:tc hMerge="1">
                  <a:txBody>
                    <a:bodyPr/>
                    <a:lstStyle/>
                    <a:p>
                      <a:endParaRPr lang="en-GB" dirty="0"/>
                    </a:p>
                  </a:txBody>
                  <a:tcPr/>
                </a:tc>
                <a:extLst>
                  <a:ext uri="{0D108BD9-81ED-4DB2-BD59-A6C34878D82A}">
                    <a16:rowId xmlns:a16="http://schemas.microsoft.com/office/drawing/2014/main" val="1360191253"/>
                  </a:ext>
                </a:extLst>
              </a:tr>
              <a:tr h="634755">
                <a:tc>
                  <a:txBody>
                    <a:bodyPr/>
                    <a:lstStyle/>
                    <a:p>
                      <a:r>
                        <a:rPr lang="en-GB" dirty="0"/>
                        <a:t>Sample mean (x)</a:t>
                      </a:r>
                    </a:p>
                  </a:txBody>
                  <a:tcPr/>
                </a:tc>
                <a:tc>
                  <a:txBody>
                    <a:bodyPr/>
                    <a:lstStyle/>
                    <a:p>
                      <a:r>
                        <a:rPr lang="en-GB" dirty="0"/>
                        <a:t>20.00</a:t>
                      </a:r>
                    </a:p>
                  </a:txBody>
                  <a:tcPr/>
                </a:tc>
                <a:tc>
                  <a:txBody>
                    <a:bodyPr/>
                    <a:lstStyle/>
                    <a:p>
                      <a:r>
                        <a:rPr lang="en-GB" dirty="0"/>
                        <a:t>20.00</a:t>
                      </a:r>
                    </a:p>
                  </a:txBody>
                  <a:tcPr/>
                </a:tc>
                <a:tc>
                  <a:txBody>
                    <a:bodyPr/>
                    <a:lstStyle/>
                    <a:p>
                      <a:r>
                        <a:rPr lang="en-GB" dirty="0"/>
                        <a:t>20.02</a:t>
                      </a:r>
                    </a:p>
                  </a:txBody>
                  <a:tcPr/>
                </a:tc>
                <a:tc>
                  <a:txBody>
                    <a:bodyPr/>
                    <a:lstStyle/>
                    <a:p>
                      <a:r>
                        <a:rPr lang="en-GB" dirty="0"/>
                        <a:t>20.02</a:t>
                      </a:r>
                    </a:p>
                  </a:txBody>
                  <a:tcPr/>
                </a:tc>
                <a:tc>
                  <a:txBody>
                    <a:bodyPr/>
                    <a:lstStyle/>
                    <a:p>
                      <a:r>
                        <a:rPr lang="en-GB" dirty="0"/>
                        <a:t>20.02</a:t>
                      </a:r>
                    </a:p>
                  </a:txBody>
                  <a:tcPr/>
                </a:tc>
                <a:extLst>
                  <a:ext uri="{0D108BD9-81ED-4DB2-BD59-A6C34878D82A}">
                    <a16:rowId xmlns:a16="http://schemas.microsoft.com/office/drawing/2014/main" val="459710850"/>
                  </a:ext>
                </a:extLst>
              </a:tr>
              <a:tr h="526866">
                <a:tc>
                  <a:txBody>
                    <a:bodyPr/>
                    <a:lstStyle/>
                    <a:p>
                      <a:r>
                        <a:rPr lang="en-GB" dirty="0"/>
                        <a:t>Sample mean (y)</a:t>
                      </a:r>
                    </a:p>
                  </a:txBody>
                  <a:tcPr/>
                </a:tc>
                <a:tc>
                  <a:txBody>
                    <a:bodyPr/>
                    <a:lstStyle/>
                    <a:p>
                      <a:r>
                        <a:rPr lang="en-GB" dirty="0"/>
                        <a:t>15.00</a:t>
                      </a:r>
                    </a:p>
                  </a:txBody>
                  <a:tcPr/>
                </a:tc>
                <a:tc>
                  <a:txBody>
                    <a:bodyPr/>
                    <a:lstStyle/>
                    <a:p>
                      <a:r>
                        <a:rPr lang="en-GB" dirty="0"/>
                        <a:t>14.97</a:t>
                      </a:r>
                    </a:p>
                  </a:txBody>
                  <a:tcPr/>
                </a:tc>
                <a:tc>
                  <a:txBody>
                    <a:bodyPr/>
                    <a:lstStyle/>
                    <a:p>
                      <a:r>
                        <a:rPr lang="en-GB" dirty="0"/>
                        <a:t>14.97</a:t>
                      </a:r>
                    </a:p>
                  </a:txBody>
                  <a:tcPr/>
                </a:tc>
                <a:tc>
                  <a:txBody>
                    <a:bodyPr/>
                    <a:lstStyle/>
                    <a:p>
                      <a:r>
                        <a:rPr lang="en-GB" dirty="0"/>
                        <a:t>14.97</a:t>
                      </a:r>
                    </a:p>
                  </a:txBody>
                  <a:tcPr/>
                </a:tc>
                <a:tc>
                  <a:txBody>
                    <a:bodyPr/>
                    <a:lstStyle/>
                    <a:p>
                      <a:r>
                        <a:rPr lang="en-GB" dirty="0"/>
                        <a:t>14.97</a:t>
                      </a:r>
                    </a:p>
                  </a:txBody>
                  <a:tcPr/>
                </a:tc>
                <a:extLst>
                  <a:ext uri="{0D108BD9-81ED-4DB2-BD59-A6C34878D82A}">
                    <a16:rowId xmlns:a16="http://schemas.microsoft.com/office/drawing/2014/main" val="3282918034"/>
                  </a:ext>
                </a:extLst>
              </a:tr>
              <a:tr h="646808">
                <a:tc>
                  <a:txBody>
                    <a:bodyPr/>
                    <a:lstStyle/>
                    <a:p>
                      <a:r>
                        <a:rPr lang="en-GB" dirty="0"/>
                        <a:t>Variance (x)</a:t>
                      </a:r>
                    </a:p>
                  </a:txBody>
                  <a:tcPr/>
                </a:tc>
                <a:tc>
                  <a:txBody>
                    <a:bodyPr/>
                    <a:lstStyle/>
                    <a:p>
                      <a:r>
                        <a:rPr lang="en-GB" dirty="0"/>
                        <a:t>25.00</a:t>
                      </a:r>
                    </a:p>
                  </a:txBody>
                  <a:tcPr/>
                </a:tc>
                <a:tc>
                  <a:txBody>
                    <a:bodyPr/>
                    <a:lstStyle/>
                    <a:p>
                      <a:r>
                        <a:rPr lang="en-GB" dirty="0"/>
                        <a:t>24.17</a:t>
                      </a:r>
                    </a:p>
                  </a:txBody>
                  <a:tcPr/>
                </a:tc>
                <a:tc>
                  <a:txBody>
                    <a:bodyPr/>
                    <a:lstStyle/>
                    <a:p>
                      <a:r>
                        <a:rPr lang="en-GB" dirty="0"/>
                        <a:t>25.19</a:t>
                      </a:r>
                    </a:p>
                  </a:txBody>
                  <a:tcPr/>
                </a:tc>
                <a:tc>
                  <a:txBody>
                    <a:bodyPr/>
                    <a:lstStyle/>
                    <a:p>
                      <a:r>
                        <a:rPr lang="en-GB" dirty="0"/>
                        <a:t>25.19</a:t>
                      </a:r>
                    </a:p>
                  </a:txBody>
                  <a:tcPr/>
                </a:tc>
                <a:tc>
                  <a:txBody>
                    <a:bodyPr/>
                    <a:lstStyle/>
                    <a:p>
                      <a:r>
                        <a:rPr lang="en-GB" dirty="0"/>
                        <a:t>24.94</a:t>
                      </a:r>
                    </a:p>
                  </a:txBody>
                  <a:tcPr/>
                </a:tc>
                <a:extLst>
                  <a:ext uri="{0D108BD9-81ED-4DB2-BD59-A6C34878D82A}">
                    <a16:rowId xmlns:a16="http://schemas.microsoft.com/office/drawing/2014/main" val="1010000023"/>
                  </a:ext>
                </a:extLst>
              </a:tr>
              <a:tr h="646808">
                <a:tc>
                  <a:txBody>
                    <a:bodyPr/>
                    <a:lstStyle/>
                    <a:p>
                      <a:r>
                        <a:rPr lang="en-GB" dirty="0"/>
                        <a:t>Variance (y)</a:t>
                      </a:r>
                    </a:p>
                  </a:txBody>
                  <a:tcPr/>
                </a:tc>
                <a:tc>
                  <a:txBody>
                    <a:bodyPr/>
                    <a:lstStyle/>
                    <a:p>
                      <a:r>
                        <a:rPr lang="en-GB" dirty="0"/>
                        <a:t>40.00</a:t>
                      </a:r>
                    </a:p>
                  </a:txBody>
                  <a:tcPr/>
                </a:tc>
                <a:tc>
                  <a:txBody>
                    <a:bodyPr/>
                    <a:lstStyle/>
                    <a:p>
                      <a:r>
                        <a:rPr lang="en-GB" b="1" dirty="0"/>
                        <a:t>30.04</a:t>
                      </a:r>
                    </a:p>
                  </a:txBody>
                  <a:tcPr/>
                </a:tc>
                <a:tc>
                  <a:txBody>
                    <a:bodyPr/>
                    <a:lstStyle/>
                    <a:p>
                      <a:r>
                        <a:rPr lang="en-GB" b="1" dirty="0"/>
                        <a:t>14.93</a:t>
                      </a:r>
                    </a:p>
                  </a:txBody>
                  <a:tcPr/>
                </a:tc>
                <a:tc>
                  <a:txBody>
                    <a:bodyPr/>
                    <a:lstStyle/>
                    <a:p>
                      <a:r>
                        <a:rPr lang="en-GB" b="1" dirty="0"/>
                        <a:t>30.17</a:t>
                      </a:r>
                    </a:p>
                  </a:txBody>
                  <a:tcPr/>
                </a:tc>
                <a:tc>
                  <a:txBody>
                    <a:bodyPr/>
                    <a:lstStyle/>
                    <a:p>
                      <a:r>
                        <a:rPr lang="en-GB" b="1" dirty="0"/>
                        <a:t>29.71</a:t>
                      </a:r>
                    </a:p>
                  </a:txBody>
                  <a:tcPr/>
                </a:tc>
                <a:extLst>
                  <a:ext uri="{0D108BD9-81ED-4DB2-BD59-A6C34878D82A}">
                    <a16:rowId xmlns:a16="http://schemas.microsoft.com/office/drawing/2014/main" val="1005550554"/>
                  </a:ext>
                </a:extLst>
              </a:tr>
              <a:tr h="646808">
                <a:tc>
                  <a:txBody>
                    <a:bodyPr/>
                    <a:lstStyle/>
                    <a:p>
                      <a:r>
                        <a:rPr lang="en-GB" dirty="0"/>
                        <a:t>Covariance (x-y)</a:t>
                      </a:r>
                    </a:p>
                  </a:txBody>
                  <a:tcPr/>
                </a:tc>
                <a:tc>
                  <a:txBody>
                    <a:bodyPr/>
                    <a:lstStyle/>
                    <a:p>
                      <a:r>
                        <a:rPr lang="en-GB" dirty="0"/>
                        <a:t>-.40</a:t>
                      </a:r>
                    </a:p>
                  </a:txBody>
                  <a:tcPr/>
                </a:tc>
                <a:tc>
                  <a:txBody>
                    <a:bodyPr/>
                    <a:lstStyle/>
                    <a:p>
                      <a:r>
                        <a:rPr lang="en-GB" b="0" dirty="0"/>
                        <a:t>-.36</a:t>
                      </a:r>
                    </a:p>
                  </a:txBody>
                  <a:tcPr/>
                </a:tc>
                <a:tc>
                  <a:txBody>
                    <a:bodyPr/>
                    <a:lstStyle/>
                    <a:p>
                      <a:r>
                        <a:rPr lang="en-GB" b="1" dirty="0"/>
                        <a:t>-.25</a:t>
                      </a:r>
                    </a:p>
                  </a:txBody>
                  <a:tcPr/>
                </a:tc>
                <a:tc>
                  <a:txBody>
                    <a:bodyPr/>
                    <a:lstStyle/>
                    <a:p>
                      <a:r>
                        <a:rPr lang="en-GB" dirty="0"/>
                        <a:t>-.36</a:t>
                      </a:r>
                    </a:p>
                  </a:txBody>
                  <a:tcPr/>
                </a:tc>
                <a:tc>
                  <a:txBody>
                    <a:bodyPr/>
                    <a:lstStyle/>
                    <a:p>
                      <a:r>
                        <a:rPr lang="en-GB" dirty="0"/>
                        <a:t>-.36</a:t>
                      </a:r>
                    </a:p>
                  </a:txBody>
                  <a:tcPr/>
                </a:tc>
                <a:extLst>
                  <a:ext uri="{0D108BD9-81ED-4DB2-BD59-A6C34878D82A}">
                    <a16:rowId xmlns:a16="http://schemas.microsoft.com/office/drawing/2014/main" val="1305512881"/>
                  </a:ext>
                </a:extLst>
              </a:tr>
            </a:tbl>
          </a:graphicData>
        </a:graphic>
      </p:graphicFrame>
      <p:sp>
        <p:nvSpPr>
          <p:cNvPr id="6" name="TextBox 5">
            <a:extLst>
              <a:ext uri="{FF2B5EF4-FFF2-40B4-BE49-F238E27FC236}">
                <a16:creationId xmlns:a16="http://schemas.microsoft.com/office/drawing/2014/main" id="{EE17B54A-93F0-F053-A804-AD4986EF3A52}"/>
              </a:ext>
            </a:extLst>
          </p:cNvPr>
          <p:cNvSpPr txBox="1"/>
          <p:nvPr/>
        </p:nvSpPr>
        <p:spPr>
          <a:xfrm>
            <a:off x="132346" y="6350239"/>
            <a:ext cx="5390147" cy="369332"/>
          </a:xfrm>
          <a:prstGeom prst="rect">
            <a:avLst/>
          </a:prstGeom>
          <a:noFill/>
        </p:spPr>
        <p:txBody>
          <a:bodyPr wrap="square" rtlCol="0">
            <a:spAutoFit/>
          </a:bodyPr>
          <a:lstStyle/>
          <a:p>
            <a:r>
              <a:rPr lang="en-GB" b="1" dirty="0"/>
              <a:t>*bold = at least 10% difference from true value</a:t>
            </a:r>
          </a:p>
        </p:txBody>
      </p:sp>
    </p:spTree>
    <p:extLst>
      <p:ext uri="{BB962C8B-B14F-4D97-AF65-F5344CB8AC3E}">
        <p14:creationId xmlns:p14="http://schemas.microsoft.com/office/powerpoint/2010/main" val="10960031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0932CA-578C-7384-58D3-833426F60874}"/>
              </a:ext>
            </a:extLst>
          </p:cNvPr>
          <p:cNvSpPr>
            <a:spLocks noGrp="1"/>
          </p:cNvSpPr>
          <p:nvPr>
            <p:ph type="title"/>
          </p:nvPr>
        </p:nvSpPr>
        <p:spPr>
          <a:xfrm>
            <a:off x="0" y="38514"/>
            <a:ext cx="10515600" cy="561307"/>
          </a:xfrm>
        </p:spPr>
        <p:txBody>
          <a:bodyPr>
            <a:normAutofit fontScale="90000"/>
          </a:bodyPr>
          <a:lstStyle/>
          <a:p>
            <a:r>
              <a:rPr lang="en-GB" dirty="0"/>
              <a:t>Simulated MNAR estimates</a:t>
            </a:r>
          </a:p>
        </p:txBody>
      </p:sp>
      <p:graphicFrame>
        <p:nvGraphicFramePr>
          <p:cNvPr id="4" name="Table 3">
            <a:extLst>
              <a:ext uri="{FF2B5EF4-FFF2-40B4-BE49-F238E27FC236}">
                <a16:creationId xmlns:a16="http://schemas.microsoft.com/office/drawing/2014/main" id="{A3DF3DA4-CABE-9634-72B6-61889B5CA21A}"/>
              </a:ext>
            </a:extLst>
          </p:cNvPr>
          <p:cNvGraphicFramePr>
            <a:graphicFrameLocks noGrp="1"/>
          </p:cNvGraphicFramePr>
          <p:nvPr>
            <p:extLst>
              <p:ext uri="{D42A27DB-BD31-4B8C-83A1-F6EECF244321}">
                <p14:modId xmlns:p14="http://schemas.microsoft.com/office/powerpoint/2010/main" val="1890225024"/>
              </p:ext>
            </p:extLst>
          </p:nvPr>
        </p:nvGraphicFramePr>
        <p:xfrm>
          <a:off x="0" y="842212"/>
          <a:ext cx="12192000" cy="5551928"/>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1178284808"/>
                    </a:ext>
                  </a:extLst>
                </a:gridCol>
                <a:gridCol w="2032000">
                  <a:extLst>
                    <a:ext uri="{9D8B030D-6E8A-4147-A177-3AD203B41FA5}">
                      <a16:colId xmlns:a16="http://schemas.microsoft.com/office/drawing/2014/main" val="885233010"/>
                    </a:ext>
                  </a:extLst>
                </a:gridCol>
                <a:gridCol w="2032000">
                  <a:extLst>
                    <a:ext uri="{9D8B030D-6E8A-4147-A177-3AD203B41FA5}">
                      <a16:colId xmlns:a16="http://schemas.microsoft.com/office/drawing/2014/main" val="2835177116"/>
                    </a:ext>
                  </a:extLst>
                </a:gridCol>
                <a:gridCol w="2032000">
                  <a:extLst>
                    <a:ext uri="{9D8B030D-6E8A-4147-A177-3AD203B41FA5}">
                      <a16:colId xmlns:a16="http://schemas.microsoft.com/office/drawing/2014/main" val="2448583298"/>
                    </a:ext>
                  </a:extLst>
                </a:gridCol>
                <a:gridCol w="2032000">
                  <a:extLst>
                    <a:ext uri="{9D8B030D-6E8A-4147-A177-3AD203B41FA5}">
                      <a16:colId xmlns:a16="http://schemas.microsoft.com/office/drawing/2014/main" val="3409538099"/>
                    </a:ext>
                  </a:extLst>
                </a:gridCol>
                <a:gridCol w="2032000">
                  <a:extLst>
                    <a:ext uri="{9D8B030D-6E8A-4147-A177-3AD203B41FA5}">
                      <a16:colId xmlns:a16="http://schemas.microsoft.com/office/drawing/2014/main" val="3218348260"/>
                    </a:ext>
                  </a:extLst>
                </a:gridCol>
              </a:tblGrid>
              <a:tr h="1010651">
                <a:tc>
                  <a:txBody>
                    <a:bodyPr/>
                    <a:lstStyle/>
                    <a:p>
                      <a:r>
                        <a:rPr lang="en-GB" dirty="0"/>
                        <a:t>Parameter</a:t>
                      </a:r>
                    </a:p>
                  </a:txBody>
                  <a:tcPr/>
                </a:tc>
                <a:tc>
                  <a:txBody>
                    <a:bodyPr/>
                    <a:lstStyle/>
                    <a:p>
                      <a:r>
                        <a:rPr lang="en-GB" dirty="0"/>
                        <a:t>True values</a:t>
                      </a:r>
                    </a:p>
                  </a:txBody>
                  <a:tcPr/>
                </a:tc>
                <a:tc>
                  <a:txBody>
                    <a:bodyPr/>
                    <a:lstStyle/>
                    <a:p>
                      <a:r>
                        <a:rPr lang="en-GB" dirty="0"/>
                        <a:t>List wise deletion</a:t>
                      </a:r>
                    </a:p>
                  </a:txBody>
                  <a:tcPr/>
                </a:tc>
                <a:tc>
                  <a:txBody>
                    <a:bodyPr/>
                    <a:lstStyle/>
                    <a:p>
                      <a:r>
                        <a:rPr lang="en-GB" dirty="0"/>
                        <a:t>Arithmetic mean imputation</a:t>
                      </a:r>
                    </a:p>
                  </a:txBody>
                  <a:tcPr/>
                </a:tc>
                <a:tc>
                  <a:txBody>
                    <a:bodyPr/>
                    <a:lstStyle/>
                    <a:p>
                      <a:r>
                        <a:rPr lang="en-GB" dirty="0"/>
                        <a:t>Stochastic Regression Imputation</a:t>
                      </a:r>
                    </a:p>
                  </a:txBody>
                  <a:tcPr/>
                </a:tc>
                <a:tc>
                  <a:txBody>
                    <a:bodyPr/>
                    <a:lstStyle/>
                    <a:p>
                      <a:r>
                        <a:rPr lang="en-GB" dirty="0"/>
                        <a:t>Full-Information Maximum Likelihood</a:t>
                      </a:r>
                    </a:p>
                  </a:txBody>
                  <a:tcPr/>
                </a:tc>
                <a:extLst>
                  <a:ext uri="{0D108BD9-81ED-4DB2-BD59-A6C34878D82A}">
                    <a16:rowId xmlns:a16="http://schemas.microsoft.com/office/drawing/2014/main" val="3282524807"/>
                  </a:ext>
                </a:extLst>
              </a:tr>
              <a:tr h="546513">
                <a:tc>
                  <a:txBody>
                    <a:bodyPr/>
                    <a:lstStyle/>
                    <a:p>
                      <a:endParaRPr lang="en-GB"/>
                    </a:p>
                  </a:txBody>
                  <a:tcPr/>
                </a:tc>
                <a:tc gridSpan="5">
                  <a:txBody>
                    <a:bodyPr/>
                    <a:lstStyle/>
                    <a:p>
                      <a:pPr algn="ctr"/>
                      <a:r>
                        <a:rPr lang="en-GB" u="sng" dirty="0"/>
                        <a:t>Regression of Y on X</a:t>
                      </a:r>
                    </a:p>
                  </a:txBody>
                  <a:tcPr/>
                </a:tc>
                <a:tc hMerge="1">
                  <a:txBody>
                    <a:bodyPr/>
                    <a:lstStyle/>
                    <a:p>
                      <a:endParaRPr lang="en-GB" dirty="0"/>
                    </a:p>
                  </a:txBody>
                  <a:tcPr/>
                </a:tc>
                <a:tc hMerge="1">
                  <a:txBody>
                    <a:bodyPr/>
                    <a:lstStyle/>
                    <a:p>
                      <a:endParaRPr lang="en-GB" dirty="0"/>
                    </a:p>
                  </a:txBody>
                  <a:tcPr/>
                </a:tc>
                <a:tc hMerge="1">
                  <a:txBody>
                    <a:bodyPr/>
                    <a:lstStyle/>
                    <a:p>
                      <a:endParaRPr lang="en-GB" dirty="0"/>
                    </a:p>
                  </a:txBody>
                  <a:tcPr/>
                </a:tc>
                <a:tc hMerge="1">
                  <a:txBody>
                    <a:bodyPr/>
                    <a:lstStyle/>
                    <a:p>
                      <a:endParaRPr lang="en-GB" dirty="0"/>
                    </a:p>
                  </a:txBody>
                  <a:tcPr/>
                </a:tc>
                <a:extLst>
                  <a:ext uri="{0D108BD9-81ED-4DB2-BD59-A6C34878D82A}">
                    <a16:rowId xmlns:a16="http://schemas.microsoft.com/office/drawing/2014/main" val="1360191253"/>
                  </a:ext>
                </a:extLst>
              </a:tr>
              <a:tr h="536329">
                <a:tc>
                  <a:txBody>
                    <a:bodyPr/>
                    <a:lstStyle/>
                    <a:p>
                      <a:r>
                        <a:rPr lang="en-GB" dirty="0"/>
                        <a:t>Intercept</a:t>
                      </a:r>
                    </a:p>
                  </a:txBody>
                  <a:tcPr/>
                </a:tc>
                <a:tc>
                  <a:txBody>
                    <a:bodyPr/>
                    <a:lstStyle/>
                    <a:p>
                      <a:r>
                        <a:rPr lang="en-GB" dirty="0"/>
                        <a:t>25.12</a:t>
                      </a:r>
                    </a:p>
                  </a:txBody>
                  <a:tcPr/>
                </a:tc>
                <a:tc>
                  <a:txBody>
                    <a:bodyPr/>
                    <a:lstStyle/>
                    <a:p>
                      <a:r>
                        <a:rPr lang="en-GB" dirty="0"/>
                        <a:t>22.97</a:t>
                      </a:r>
                    </a:p>
                  </a:txBody>
                  <a:tcPr/>
                </a:tc>
                <a:tc>
                  <a:txBody>
                    <a:bodyPr/>
                    <a:lstStyle/>
                    <a:p>
                      <a:r>
                        <a:rPr lang="en-GB" b="1" dirty="0"/>
                        <a:t>18.77</a:t>
                      </a:r>
                    </a:p>
                  </a:txBody>
                  <a:tcPr/>
                </a:tc>
                <a:tc>
                  <a:txBody>
                    <a:bodyPr/>
                    <a:lstStyle/>
                    <a:p>
                      <a:r>
                        <a:rPr lang="en-GB" dirty="0"/>
                        <a:t>23.00</a:t>
                      </a:r>
                    </a:p>
                  </a:txBody>
                  <a:tcPr/>
                </a:tc>
                <a:tc>
                  <a:txBody>
                    <a:bodyPr/>
                    <a:lstStyle/>
                    <a:p>
                      <a:r>
                        <a:rPr lang="en-GB" dirty="0"/>
                        <a:t>22.97</a:t>
                      </a:r>
                    </a:p>
                  </a:txBody>
                  <a:tcPr/>
                </a:tc>
                <a:extLst>
                  <a:ext uri="{0D108BD9-81ED-4DB2-BD59-A6C34878D82A}">
                    <a16:rowId xmlns:a16="http://schemas.microsoft.com/office/drawing/2014/main" val="459710850"/>
                  </a:ext>
                </a:extLst>
              </a:tr>
              <a:tr h="445169">
                <a:tc>
                  <a:txBody>
                    <a:bodyPr/>
                    <a:lstStyle/>
                    <a:p>
                      <a:r>
                        <a:rPr lang="en-GB" dirty="0"/>
                        <a:t>Slope – </a:t>
                      </a:r>
                      <a:r>
                        <a:rPr lang="el-GR" dirty="0"/>
                        <a:t>β</a:t>
                      </a:r>
                      <a:r>
                        <a:rPr lang="en-GB" dirty="0"/>
                        <a:t>1 (x)</a:t>
                      </a:r>
                    </a:p>
                  </a:txBody>
                  <a:tcPr/>
                </a:tc>
                <a:tc>
                  <a:txBody>
                    <a:bodyPr/>
                    <a:lstStyle/>
                    <a:p>
                      <a:r>
                        <a:rPr lang="en-GB" dirty="0"/>
                        <a:t>-.51</a:t>
                      </a:r>
                    </a:p>
                  </a:txBody>
                  <a:tcPr/>
                </a:tc>
                <a:tc>
                  <a:txBody>
                    <a:bodyPr/>
                    <a:lstStyle/>
                    <a:p>
                      <a:r>
                        <a:rPr lang="en-GB" b="1" dirty="0"/>
                        <a:t>-.40</a:t>
                      </a:r>
                    </a:p>
                  </a:txBody>
                  <a:tcPr/>
                </a:tc>
                <a:tc>
                  <a:txBody>
                    <a:bodyPr/>
                    <a:lstStyle/>
                    <a:p>
                      <a:r>
                        <a:rPr lang="en-GB" b="1" dirty="0"/>
                        <a:t>-.19</a:t>
                      </a:r>
                    </a:p>
                  </a:txBody>
                  <a:tcPr/>
                </a:tc>
                <a:tc>
                  <a:txBody>
                    <a:bodyPr/>
                    <a:lstStyle/>
                    <a:p>
                      <a:r>
                        <a:rPr lang="en-GB" dirty="0"/>
                        <a:t>-.40</a:t>
                      </a:r>
                    </a:p>
                  </a:txBody>
                  <a:tcPr/>
                </a:tc>
                <a:tc>
                  <a:txBody>
                    <a:bodyPr/>
                    <a:lstStyle/>
                    <a:p>
                      <a:r>
                        <a:rPr lang="en-GB" dirty="0"/>
                        <a:t>-.40</a:t>
                      </a:r>
                    </a:p>
                  </a:txBody>
                  <a:tcPr/>
                </a:tc>
                <a:extLst>
                  <a:ext uri="{0D108BD9-81ED-4DB2-BD59-A6C34878D82A}">
                    <a16:rowId xmlns:a16="http://schemas.microsoft.com/office/drawing/2014/main" val="3282918034"/>
                  </a:ext>
                </a:extLst>
              </a:tr>
              <a:tr h="546513">
                <a:tc>
                  <a:txBody>
                    <a:bodyPr/>
                    <a:lstStyle/>
                    <a:p>
                      <a:r>
                        <a:rPr lang="en-GB" dirty="0"/>
                        <a:t>Standard error estimate</a:t>
                      </a:r>
                    </a:p>
                  </a:txBody>
                  <a:tcPr/>
                </a:tc>
                <a:tc>
                  <a:txBody>
                    <a:bodyPr/>
                    <a:lstStyle/>
                    <a:p>
                      <a:r>
                        <a:rPr lang="en-GB" dirty="0"/>
                        <a:t>33.60</a:t>
                      </a:r>
                    </a:p>
                  </a:txBody>
                  <a:tcPr/>
                </a:tc>
                <a:tc>
                  <a:txBody>
                    <a:bodyPr/>
                    <a:lstStyle/>
                    <a:p>
                      <a:r>
                        <a:rPr lang="en-GB" b="1" dirty="0"/>
                        <a:t>26.23</a:t>
                      </a:r>
                    </a:p>
                  </a:txBody>
                  <a:tcPr/>
                </a:tc>
                <a:tc>
                  <a:txBody>
                    <a:bodyPr/>
                    <a:lstStyle/>
                    <a:p>
                      <a:r>
                        <a:rPr lang="en-GB" b="1" dirty="0"/>
                        <a:t>14.02</a:t>
                      </a:r>
                    </a:p>
                  </a:txBody>
                  <a:tcPr/>
                </a:tc>
                <a:tc>
                  <a:txBody>
                    <a:bodyPr/>
                    <a:lstStyle/>
                    <a:p>
                      <a:r>
                        <a:rPr lang="en-GB" b="1" dirty="0"/>
                        <a:t>25.67</a:t>
                      </a:r>
                    </a:p>
                  </a:txBody>
                  <a:tcPr/>
                </a:tc>
                <a:tc>
                  <a:txBody>
                    <a:bodyPr/>
                    <a:lstStyle/>
                    <a:p>
                      <a:r>
                        <a:rPr lang="en-GB" b="1" dirty="0"/>
                        <a:t>25.18</a:t>
                      </a:r>
                    </a:p>
                  </a:txBody>
                  <a:tcPr/>
                </a:tc>
                <a:extLst>
                  <a:ext uri="{0D108BD9-81ED-4DB2-BD59-A6C34878D82A}">
                    <a16:rowId xmlns:a16="http://schemas.microsoft.com/office/drawing/2014/main" val="1010000023"/>
                  </a:ext>
                </a:extLst>
              </a:tr>
              <a:tr h="546513">
                <a:tc>
                  <a:txBody>
                    <a:bodyPr/>
                    <a:lstStyle/>
                    <a:p>
                      <a:endParaRPr lang="en-GB" dirty="0"/>
                    </a:p>
                  </a:txBody>
                  <a:tcPr/>
                </a:tc>
                <a:tc gridSpan="5">
                  <a:txBody>
                    <a:bodyPr/>
                    <a:lstStyle/>
                    <a:p>
                      <a:pPr algn="ctr"/>
                      <a:r>
                        <a:rPr lang="en-GB" u="sng" dirty="0"/>
                        <a:t>Regression of X on Y</a:t>
                      </a:r>
                    </a:p>
                  </a:txBody>
                  <a:tcPr/>
                </a:tc>
                <a:tc hMerge="1">
                  <a:txBody>
                    <a:bodyPr/>
                    <a:lstStyle/>
                    <a:p>
                      <a:endParaRPr lang="en-GB" dirty="0"/>
                    </a:p>
                  </a:txBody>
                  <a:tcPr/>
                </a:tc>
                <a:tc hMerge="1">
                  <a:txBody>
                    <a:bodyPr/>
                    <a:lstStyle/>
                    <a:p>
                      <a:endParaRPr lang="en-GB" dirty="0"/>
                    </a:p>
                  </a:txBody>
                  <a:tcPr/>
                </a:tc>
                <a:tc hMerge="1">
                  <a:txBody>
                    <a:bodyPr/>
                    <a:lstStyle/>
                    <a:p>
                      <a:endParaRPr lang="en-GB" dirty="0"/>
                    </a:p>
                  </a:txBody>
                  <a:tcPr/>
                </a:tc>
                <a:tc hMerge="1">
                  <a:txBody>
                    <a:bodyPr/>
                    <a:lstStyle/>
                    <a:p>
                      <a:endParaRPr lang="en-GB" dirty="0"/>
                    </a:p>
                  </a:txBody>
                  <a:tcPr/>
                </a:tc>
                <a:extLst>
                  <a:ext uri="{0D108BD9-81ED-4DB2-BD59-A6C34878D82A}">
                    <a16:rowId xmlns:a16="http://schemas.microsoft.com/office/drawing/2014/main" val="1005550554"/>
                  </a:ext>
                </a:extLst>
              </a:tr>
              <a:tr h="546513">
                <a:tc>
                  <a:txBody>
                    <a:bodyPr/>
                    <a:lstStyle/>
                    <a:p>
                      <a:r>
                        <a:rPr lang="en-GB" dirty="0"/>
                        <a:t>Intercept</a:t>
                      </a:r>
                    </a:p>
                  </a:txBody>
                  <a:tcPr/>
                </a:tc>
                <a:tc>
                  <a:txBody>
                    <a:bodyPr/>
                    <a:lstStyle/>
                    <a:p>
                      <a:r>
                        <a:rPr lang="en-GB" dirty="0"/>
                        <a:t>24.74</a:t>
                      </a:r>
                    </a:p>
                  </a:txBody>
                  <a:tcPr/>
                </a:tc>
                <a:tc>
                  <a:txBody>
                    <a:bodyPr/>
                    <a:lstStyle/>
                    <a:p>
                      <a:r>
                        <a:rPr lang="en-GB" dirty="0"/>
                        <a:t>24.80</a:t>
                      </a:r>
                    </a:p>
                  </a:txBody>
                  <a:tcPr/>
                </a:tc>
                <a:tc>
                  <a:txBody>
                    <a:bodyPr/>
                    <a:lstStyle/>
                    <a:p>
                      <a:r>
                        <a:rPr lang="en-GB" dirty="0"/>
                        <a:t>24.82</a:t>
                      </a:r>
                    </a:p>
                  </a:txBody>
                  <a:tcPr/>
                </a:tc>
                <a:tc>
                  <a:txBody>
                    <a:bodyPr/>
                    <a:lstStyle/>
                    <a:p>
                      <a:r>
                        <a:rPr lang="en-GB" dirty="0"/>
                        <a:t>25.03</a:t>
                      </a:r>
                    </a:p>
                  </a:txBody>
                  <a:tcPr/>
                </a:tc>
                <a:tc>
                  <a:txBody>
                    <a:bodyPr/>
                    <a:lstStyle/>
                    <a:p>
                      <a:r>
                        <a:rPr lang="en-GB" dirty="0"/>
                        <a:t>25.04</a:t>
                      </a:r>
                    </a:p>
                  </a:txBody>
                  <a:tcPr/>
                </a:tc>
                <a:extLst>
                  <a:ext uri="{0D108BD9-81ED-4DB2-BD59-A6C34878D82A}">
                    <a16:rowId xmlns:a16="http://schemas.microsoft.com/office/drawing/2014/main" val="1305512881"/>
                  </a:ext>
                </a:extLst>
              </a:tr>
              <a:tr h="54651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Slope – </a:t>
                      </a:r>
                      <a:r>
                        <a:rPr lang="el-GR" dirty="0"/>
                        <a:t>γ</a:t>
                      </a:r>
                      <a:r>
                        <a:rPr lang="en-GB" dirty="0"/>
                        <a:t>1 (x)</a:t>
                      </a:r>
                    </a:p>
                    <a:p>
                      <a:endParaRPr lang="en-GB" dirty="0"/>
                    </a:p>
                  </a:txBody>
                  <a:tcPr/>
                </a:tc>
                <a:tc>
                  <a:txBody>
                    <a:bodyPr/>
                    <a:lstStyle/>
                    <a:p>
                      <a:r>
                        <a:rPr lang="en-GB" dirty="0"/>
                        <a:t>-.32</a:t>
                      </a:r>
                    </a:p>
                  </a:txBody>
                  <a:tcPr/>
                </a:tc>
                <a:tc>
                  <a:txBody>
                    <a:bodyPr/>
                    <a:lstStyle/>
                    <a:p>
                      <a:r>
                        <a:rPr lang="en-GB" dirty="0"/>
                        <a:t>-.32</a:t>
                      </a:r>
                    </a:p>
                  </a:txBody>
                  <a:tcPr/>
                </a:tc>
                <a:tc>
                  <a:txBody>
                    <a:bodyPr/>
                    <a:lstStyle/>
                    <a:p>
                      <a:r>
                        <a:rPr lang="en-GB" dirty="0"/>
                        <a:t>-.32</a:t>
                      </a:r>
                    </a:p>
                  </a:txBody>
                  <a:tcPr/>
                </a:tc>
                <a:tc>
                  <a:txBody>
                    <a:bodyPr/>
                    <a:lstStyle/>
                    <a:p>
                      <a:r>
                        <a:rPr lang="en-GB" dirty="0"/>
                        <a:t>-.34</a:t>
                      </a:r>
                    </a:p>
                  </a:txBody>
                  <a:tcPr/>
                </a:tc>
                <a:tc>
                  <a:txBody>
                    <a:bodyPr/>
                    <a:lstStyle/>
                    <a:p>
                      <a:r>
                        <a:rPr lang="en-GB" dirty="0"/>
                        <a:t>-.34</a:t>
                      </a:r>
                    </a:p>
                  </a:txBody>
                  <a:tcPr/>
                </a:tc>
                <a:extLst>
                  <a:ext uri="{0D108BD9-81ED-4DB2-BD59-A6C34878D82A}">
                    <a16:rowId xmlns:a16="http://schemas.microsoft.com/office/drawing/2014/main" val="2510972226"/>
                  </a:ext>
                </a:extLst>
              </a:tr>
              <a:tr h="546513">
                <a:tc>
                  <a:txBody>
                    <a:bodyPr/>
                    <a:lstStyle/>
                    <a:p>
                      <a:r>
                        <a:rPr lang="en-GB" dirty="0"/>
                        <a:t>Standard error estimate</a:t>
                      </a:r>
                    </a:p>
                  </a:txBody>
                  <a:tcPr/>
                </a:tc>
                <a:tc>
                  <a:txBody>
                    <a:bodyPr/>
                    <a:lstStyle/>
                    <a:p>
                      <a:r>
                        <a:rPr lang="en-GB" dirty="0"/>
                        <a:t>21.00</a:t>
                      </a:r>
                    </a:p>
                  </a:txBody>
                  <a:tcPr/>
                </a:tc>
                <a:tc>
                  <a:txBody>
                    <a:bodyPr/>
                    <a:lstStyle/>
                    <a:p>
                      <a:r>
                        <a:rPr lang="en-GB" dirty="0"/>
                        <a:t>21.14</a:t>
                      </a:r>
                    </a:p>
                  </a:txBody>
                  <a:tcPr/>
                </a:tc>
                <a:tc>
                  <a:txBody>
                    <a:bodyPr/>
                    <a:lstStyle/>
                    <a:p>
                      <a:r>
                        <a:rPr lang="en-GB" b="1" dirty="0"/>
                        <a:t>23.71</a:t>
                      </a:r>
                    </a:p>
                  </a:txBody>
                  <a:tcPr/>
                </a:tc>
                <a:tc>
                  <a:txBody>
                    <a:bodyPr/>
                    <a:lstStyle/>
                    <a:p>
                      <a:r>
                        <a:rPr lang="en-GB" dirty="0"/>
                        <a:t>21.55</a:t>
                      </a:r>
                    </a:p>
                  </a:txBody>
                  <a:tcPr/>
                </a:tc>
                <a:tc>
                  <a:txBody>
                    <a:bodyPr/>
                    <a:lstStyle/>
                    <a:p>
                      <a:r>
                        <a:rPr lang="en-GB" dirty="0"/>
                        <a:t>21.21</a:t>
                      </a:r>
                    </a:p>
                  </a:txBody>
                  <a:tcPr/>
                </a:tc>
                <a:extLst>
                  <a:ext uri="{0D108BD9-81ED-4DB2-BD59-A6C34878D82A}">
                    <a16:rowId xmlns:a16="http://schemas.microsoft.com/office/drawing/2014/main" val="2967984882"/>
                  </a:ext>
                </a:extLst>
              </a:tr>
            </a:tbl>
          </a:graphicData>
        </a:graphic>
      </p:graphicFrame>
      <p:sp>
        <p:nvSpPr>
          <p:cNvPr id="5" name="TextBox 4">
            <a:extLst>
              <a:ext uri="{FF2B5EF4-FFF2-40B4-BE49-F238E27FC236}">
                <a16:creationId xmlns:a16="http://schemas.microsoft.com/office/drawing/2014/main" id="{96935B13-01BE-8157-0C7A-5F8759D09D89}"/>
              </a:ext>
            </a:extLst>
          </p:cNvPr>
          <p:cNvSpPr txBox="1"/>
          <p:nvPr/>
        </p:nvSpPr>
        <p:spPr>
          <a:xfrm>
            <a:off x="132346" y="6350239"/>
            <a:ext cx="5390147" cy="369332"/>
          </a:xfrm>
          <a:prstGeom prst="rect">
            <a:avLst/>
          </a:prstGeom>
          <a:noFill/>
        </p:spPr>
        <p:txBody>
          <a:bodyPr wrap="square" rtlCol="0">
            <a:spAutoFit/>
          </a:bodyPr>
          <a:lstStyle/>
          <a:p>
            <a:r>
              <a:rPr lang="en-GB" b="1" dirty="0"/>
              <a:t>*bold = at least 10% difference from true value</a:t>
            </a:r>
          </a:p>
        </p:txBody>
      </p:sp>
    </p:spTree>
    <p:extLst>
      <p:ext uri="{BB962C8B-B14F-4D97-AF65-F5344CB8AC3E}">
        <p14:creationId xmlns:p14="http://schemas.microsoft.com/office/powerpoint/2010/main" val="15144644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C3A047-5AC0-9E64-D938-657146E7B9C4}"/>
              </a:ext>
            </a:extLst>
          </p:cNvPr>
          <p:cNvSpPr>
            <a:spLocks noGrp="1"/>
          </p:cNvSpPr>
          <p:nvPr>
            <p:ph type="title"/>
          </p:nvPr>
        </p:nvSpPr>
        <p:spPr/>
        <p:txBody>
          <a:bodyPr/>
          <a:lstStyle/>
          <a:p>
            <a:r>
              <a:rPr lang="en-GB" dirty="0"/>
              <a:t>Coding and visualising effects on MNAR data</a:t>
            </a:r>
          </a:p>
        </p:txBody>
      </p:sp>
      <p:sp>
        <p:nvSpPr>
          <p:cNvPr id="3" name="Content Placeholder 2">
            <a:extLst>
              <a:ext uri="{FF2B5EF4-FFF2-40B4-BE49-F238E27FC236}">
                <a16:creationId xmlns:a16="http://schemas.microsoft.com/office/drawing/2014/main" id="{92033B22-578A-31B7-FC5A-E80443C2593C}"/>
              </a:ext>
            </a:extLst>
          </p:cNvPr>
          <p:cNvSpPr>
            <a:spLocks noGrp="1"/>
          </p:cNvSpPr>
          <p:nvPr>
            <p:ph idx="1"/>
          </p:nvPr>
        </p:nvSpPr>
        <p:spPr/>
        <p:txBody>
          <a:bodyPr/>
          <a:lstStyle/>
          <a:p>
            <a:r>
              <a:rPr lang="en-GB" dirty="0"/>
              <a:t>Applying each form of missing data treatment.</a:t>
            </a:r>
          </a:p>
          <a:p>
            <a:r>
              <a:rPr lang="en-GB" dirty="0"/>
              <a:t>Visualising impact of each missing data treatment.</a:t>
            </a:r>
          </a:p>
          <a:p>
            <a:r>
              <a:rPr lang="en-GB" dirty="0"/>
              <a:t>Demonstrate how MNAR can be turned to MAR with auxiliary variables.</a:t>
            </a:r>
          </a:p>
          <a:p>
            <a:r>
              <a:rPr lang="en-GB" dirty="0"/>
              <a:t>Applying each form of missing data treatment (under new MAR condition).</a:t>
            </a:r>
          </a:p>
          <a:p>
            <a:r>
              <a:rPr lang="en-GB" dirty="0"/>
              <a:t>Visualising impact of each missing data treatment (under new MAR condition).</a:t>
            </a:r>
          </a:p>
          <a:p>
            <a:endParaRPr lang="en-GB" dirty="0"/>
          </a:p>
        </p:txBody>
      </p:sp>
    </p:spTree>
    <p:extLst>
      <p:ext uri="{BB962C8B-B14F-4D97-AF65-F5344CB8AC3E}">
        <p14:creationId xmlns:p14="http://schemas.microsoft.com/office/powerpoint/2010/main" val="42100312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79F2003-A7B6-802D-4933-E482057D1F2B}"/>
              </a:ext>
            </a:extLst>
          </p:cNvPr>
          <p:cNvSpPr>
            <a:spLocks noGrp="1"/>
          </p:cNvSpPr>
          <p:nvPr>
            <p:ph type="title"/>
          </p:nvPr>
        </p:nvSpPr>
        <p:spPr>
          <a:xfrm>
            <a:off x="5297762" y="329184"/>
            <a:ext cx="6251110" cy="1783080"/>
          </a:xfrm>
        </p:spPr>
        <p:txBody>
          <a:bodyPr anchor="b">
            <a:normAutofit/>
          </a:bodyPr>
          <a:lstStyle/>
          <a:p>
            <a:r>
              <a:rPr lang="en-GB" sz="5400"/>
              <a:t>Course aims</a:t>
            </a:r>
          </a:p>
        </p:txBody>
      </p:sp>
      <p:pic>
        <p:nvPicPr>
          <p:cNvPr id="5" name="Picture 4" descr="Graph on document with pen">
            <a:extLst>
              <a:ext uri="{FF2B5EF4-FFF2-40B4-BE49-F238E27FC236}">
                <a16:creationId xmlns:a16="http://schemas.microsoft.com/office/drawing/2014/main" id="{BC36095E-6383-BAB9-7A4E-6241D02B65CD}"/>
              </a:ext>
            </a:extLst>
          </p:cNvPr>
          <p:cNvPicPr>
            <a:picLocks noChangeAspect="1"/>
          </p:cNvPicPr>
          <p:nvPr/>
        </p:nvPicPr>
        <p:blipFill rotWithShape="1">
          <a:blip r:embed="rId2"/>
          <a:srcRect l="34196" r="20473" b="-1"/>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1"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1CABAB6-D23E-A495-EE25-6731E751CC91}"/>
              </a:ext>
            </a:extLst>
          </p:cNvPr>
          <p:cNvSpPr>
            <a:spLocks noGrp="1"/>
          </p:cNvSpPr>
          <p:nvPr>
            <p:ph idx="1"/>
          </p:nvPr>
        </p:nvSpPr>
        <p:spPr>
          <a:xfrm>
            <a:off x="5297761" y="2706624"/>
            <a:ext cx="6733129" cy="3483864"/>
          </a:xfrm>
        </p:spPr>
        <p:txBody>
          <a:bodyPr>
            <a:normAutofit/>
          </a:bodyPr>
          <a:lstStyle/>
          <a:p>
            <a:r>
              <a:rPr lang="en-GB" sz="2000" dirty="0"/>
              <a:t>To understand and identify the different types of missing data faced in research.</a:t>
            </a:r>
          </a:p>
          <a:p>
            <a:r>
              <a:rPr lang="en-GB" sz="2000" dirty="0"/>
              <a:t>To provide means of exploring our missing data.</a:t>
            </a:r>
          </a:p>
          <a:p>
            <a:pPr lvl="1"/>
            <a:r>
              <a:rPr lang="en-GB" sz="2000" dirty="0"/>
              <a:t>Visually, statistically and theoretically.</a:t>
            </a:r>
          </a:p>
          <a:p>
            <a:pPr marL="274638" lvl="1" indent="-274638"/>
            <a:r>
              <a:rPr lang="en-GB" sz="2000" dirty="0"/>
              <a:t>To understand how missing data can influence/bias  research.</a:t>
            </a:r>
          </a:p>
          <a:p>
            <a:pPr marL="0" lvl="1" indent="269875"/>
            <a:r>
              <a:rPr lang="en-GB" sz="2000" dirty="0"/>
              <a:t>To provide strategies of addressing our missing data.</a:t>
            </a:r>
          </a:p>
          <a:p>
            <a:pPr marL="0" lvl="1" indent="269875"/>
            <a:r>
              <a:rPr lang="en-GB" sz="2000" dirty="0"/>
              <a:t>How to report missing data.</a:t>
            </a:r>
          </a:p>
          <a:p>
            <a:pPr marL="0" lvl="1" indent="269875"/>
            <a:r>
              <a:rPr lang="en-GB" sz="2000" dirty="0"/>
              <a:t>To explore methods of how we can deliberately incorporate missing data into research designs. </a:t>
            </a:r>
          </a:p>
          <a:p>
            <a:pPr marL="0" lvl="1" indent="457200"/>
            <a:endParaRPr lang="en-GB" sz="2000" dirty="0"/>
          </a:p>
          <a:p>
            <a:endParaRPr lang="en-GB" sz="2000" dirty="0"/>
          </a:p>
        </p:txBody>
      </p:sp>
    </p:spTree>
    <p:extLst>
      <p:ext uri="{BB962C8B-B14F-4D97-AF65-F5344CB8AC3E}">
        <p14:creationId xmlns:p14="http://schemas.microsoft.com/office/powerpoint/2010/main" val="22772828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4E0A5C5C-2A95-428E-9F6A-0D29EBD57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8395" y="1040837"/>
            <a:ext cx="4754948" cy="4754948"/>
          </a:xfrm>
          <a:prstGeom prst="ellipse">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1056F38F-7C4E-461D-8709-7D0024AE1F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9411" y="1029607"/>
            <a:ext cx="4754948" cy="4754948"/>
          </a:xfrm>
          <a:prstGeom prst="ellipse">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C7278469-3C3C-49CE-AEEE-E176A4900B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9960" y="934855"/>
            <a:ext cx="4754948" cy="4754948"/>
          </a:xfrm>
          <a:prstGeom prst="ellipse">
            <a:avLst/>
          </a:pr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1ABFD8E-39EB-9542-F45E-C6C9B6D21559}"/>
              </a:ext>
            </a:extLst>
          </p:cNvPr>
          <p:cNvSpPr>
            <a:spLocks noGrp="1"/>
          </p:cNvSpPr>
          <p:nvPr>
            <p:ph type="title"/>
          </p:nvPr>
        </p:nvSpPr>
        <p:spPr>
          <a:xfrm>
            <a:off x="1102368" y="1877492"/>
            <a:ext cx="4030132" cy="3215373"/>
          </a:xfrm>
        </p:spPr>
        <p:txBody>
          <a:bodyPr>
            <a:normAutofit/>
          </a:bodyPr>
          <a:lstStyle/>
          <a:p>
            <a:pPr algn="ctr"/>
            <a:r>
              <a:rPr lang="en-GB">
                <a:solidFill>
                  <a:schemeClr val="bg1"/>
                </a:solidFill>
              </a:rPr>
              <a:t>End of part 1</a:t>
            </a:r>
          </a:p>
        </p:txBody>
      </p:sp>
      <p:grpSp>
        <p:nvGrpSpPr>
          <p:cNvPr id="16" name="Group 15">
            <a:extLst>
              <a:ext uri="{FF2B5EF4-FFF2-40B4-BE49-F238E27FC236}">
                <a16:creationId xmlns:a16="http://schemas.microsoft.com/office/drawing/2014/main" id="{93DC754C-7E09-422D-A8BB-AF632E90DFA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77893"/>
            <a:ext cx="1861854" cy="717514"/>
            <a:chOff x="0" y="377893"/>
            <a:chExt cx="1861854" cy="717514"/>
          </a:xfrm>
          <a:solidFill>
            <a:schemeClr val="bg1"/>
          </a:solidFill>
        </p:grpSpPr>
        <p:sp>
          <p:nvSpPr>
            <p:cNvPr id="17" name="Freeform: Shape 16">
              <a:extLst>
                <a:ext uri="{FF2B5EF4-FFF2-40B4-BE49-F238E27FC236}">
                  <a16:creationId xmlns:a16="http://schemas.microsoft.com/office/drawing/2014/main" id="{C5A741B9-65EC-4C5B-9FE0-4A18575771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7789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endParaRPr lang="en-US"/>
            </a:p>
          </p:txBody>
        </p:sp>
        <p:sp>
          <p:nvSpPr>
            <p:cNvPr id="18" name="Freeform: Shape 17">
              <a:extLst>
                <a:ext uri="{FF2B5EF4-FFF2-40B4-BE49-F238E27FC236}">
                  <a16:creationId xmlns:a16="http://schemas.microsoft.com/office/drawing/2014/main" id="{C0BB4301-41FA-4453-956F-A11CC664B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1762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endParaRPr lang="en-US" dirty="0"/>
            </a:p>
          </p:txBody>
        </p:sp>
      </p:grpSp>
      <p:sp>
        <p:nvSpPr>
          <p:cNvPr id="20" name="Graphic 212">
            <a:extLst>
              <a:ext uri="{FF2B5EF4-FFF2-40B4-BE49-F238E27FC236}">
                <a16:creationId xmlns:a16="http://schemas.microsoft.com/office/drawing/2014/main" id="{4C6598AB-1C17-4D54-951C-A082D94ACB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8524" y="457812"/>
            <a:ext cx="914565" cy="914565"/>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22" name="Graphic 212">
            <a:extLst>
              <a:ext uri="{FF2B5EF4-FFF2-40B4-BE49-F238E27FC236}">
                <a16:creationId xmlns:a16="http://schemas.microsoft.com/office/drawing/2014/main" id="{C83B66D7-137D-4AC1-B172-53D60F08BE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8524" y="457812"/>
            <a:ext cx="914565" cy="914565"/>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24" name="Oval 23">
            <a:extLst>
              <a:ext uri="{FF2B5EF4-FFF2-40B4-BE49-F238E27FC236}">
                <a16:creationId xmlns:a16="http://schemas.microsoft.com/office/drawing/2014/main" id="{F6B92503-6984-4D15-8B98-8718709B78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2976" y="4946663"/>
            <a:ext cx="319941" cy="319941"/>
          </a:xfrm>
          <a:prstGeom prst="ellipse">
            <a:avLst/>
          </a:pr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6" name="Oval 25">
            <a:extLst>
              <a:ext uri="{FF2B5EF4-FFF2-40B4-BE49-F238E27FC236}">
                <a16:creationId xmlns:a16="http://schemas.microsoft.com/office/drawing/2014/main" id="{08DDF938-524E-4C18-A47D-C006278323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2976" y="4946663"/>
            <a:ext cx="319941" cy="319941"/>
          </a:xfrm>
          <a:prstGeom prst="ellipse">
            <a:avLst/>
          </a:pr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 name="Content Placeholder 2">
            <a:extLst>
              <a:ext uri="{FF2B5EF4-FFF2-40B4-BE49-F238E27FC236}">
                <a16:creationId xmlns:a16="http://schemas.microsoft.com/office/drawing/2014/main" id="{B3B27A52-24EF-1B4B-638D-B75CA1521677}"/>
              </a:ext>
            </a:extLst>
          </p:cNvPr>
          <p:cNvSpPr>
            <a:spLocks noGrp="1"/>
          </p:cNvSpPr>
          <p:nvPr>
            <p:ph idx="1"/>
          </p:nvPr>
        </p:nvSpPr>
        <p:spPr>
          <a:xfrm>
            <a:off x="6234868" y="1130846"/>
            <a:ext cx="5217173" cy="4351338"/>
          </a:xfrm>
        </p:spPr>
        <p:txBody>
          <a:bodyPr>
            <a:normAutofit/>
          </a:bodyPr>
          <a:lstStyle/>
          <a:p>
            <a:pPr marL="0" indent="0">
              <a:buNone/>
            </a:pPr>
            <a:r>
              <a:rPr lang="en-GB" dirty="0">
                <a:solidFill>
                  <a:schemeClr val="bg1"/>
                </a:solidFill>
              </a:rPr>
              <a:t>Next week: </a:t>
            </a:r>
          </a:p>
          <a:p>
            <a:r>
              <a:rPr lang="en-GB" dirty="0">
                <a:solidFill>
                  <a:schemeClr val="bg1"/>
                </a:solidFill>
              </a:rPr>
              <a:t>Using MICE for imputation</a:t>
            </a:r>
          </a:p>
          <a:p>
            <a:r>
              <a:rPr lang="en-GB" dirty="0">
                <a:solidFill>
                  <a:schemeClr val="bg1"/>
                </a:solidFill>
              </a:rPr>
              <a:t>Imputation quality control</a:t>
            </a:r>
          </a:p>
          <a:p>
            <a:r>
              <a:rPr lang="en-GB" dirty="0">
                <a:solidFill>
                  <a:schemeClr val="bg1"/>
                </a:solidFill>
              </a:rPr>
              <a:t>Reporting missing data</a:t>
            </a:r>
          </a:p>
          <a:p>
            <a:r>
              <a:rPr lang="en-GB" dirty="0">
                <a:solidFill>
                  <a:schemeClr val="bg1"/>
                </a:solidFill>
              </a:rPr>
              <a:t>Missing data opportunities</a:t>
            </a:r>
          </a:p>
          <a:p>
            <a:r>
              <a:rPr lang="en-GB" dirty="0">
                <a:solidFill>
                  <a:schemeClr val="bg1"/>
                </a:solidFill>
              </a:rPr>
              <a:t>Q+A</a:t>
            </a:r>
          </a:p>
          <a:p>
            <a:endParaRPr lang="en-GB" dirty="0">
              <a:solidFill>
                <a:schemeClr val="bg1"/>
              </a:solidFill>
            </a:endParaRPr>
          </a:p>
          <a:p>
            <a:endParaRPr lang="en-GB" dirty="0">
              <a:solidFill>
                <a:schemeClr val="bg1"/>
              </a:solidFill>
            </a:endParaRPr>
          </a:p>
        </p:txBody>
      </p:sp>
      <p:grpSp>
        <p:nvGrpSpPr>
          <p:cNvPr id="28" name="Graphic 185">
            <a:extLst>
              <a:ext uri="{FF2B5EF4-FFF2-40B4-BE49-F238E27FC236}">
                <a16:creationId xmlns:a16="http://schemas.microsoft.com/office/drawing/2014/main" id="{3773FAF5-C452-4455-9411-D6AF5EBD4CA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812239" y="6139464"/>
            <a:ext cx="1054466" cy="469689"/>
            <a:chOff x="9841624" y="4115729"/>
            <a:chExt cx="602169" cy="268223"/>
          </a:xfrm>
          <a:solidFill>
            <a:schemeClr val="bg1"/>
          </a:solidFill>
        </p:grpSpPr>
        <p:sp>
          <p:nvSpPr>
            <p:cNvPr id="29" name="Freeform: Shape 28">
              <a:extLst>
                <a:ext uri="{FF2B5EF4-FFF2-40B4-BE49-F238E27FC236}">
                  <a16:creationId xmlns:a16="http://schemas.microsoft.com/office/drawing/2014/main" id="{1ECA0D96-F63C-4F7B-BE16-0F3FE76D7D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74F83A81-0546-400A-918A-90C9C48B81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9741F692-A5B6-4215-86D9-B1FD4FF26A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CC0876CB-9C60-4580-8FED-CD64EC7664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A879B3B7-48DB-4D3A-BB33-02766EAD3D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7370704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4E0A5C5C-2A95-428E-9F6A-0D29EBD57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8395" y="1040837"/>
            <a:ext cx="4754948" cy="4754948"/>
          </a:xfrm>
          <a:prstGeom prst="ellipse">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1056F38F-7C4E-461D-8709-7D0024AE1F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9411" y="1029607"/>
            <a:ext cx="4754948" cy="4754948"/>
          </a:xfrm>
          <a:prstGeom prst="ellipse">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C7278469-3C3C-49CE-AEEE-E176A4900B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9960" y="934855"/>
            <a:ext cx="4754948" cy="4754948"/>
          </a:xfrm>
          <a:prstGeom prst="ellipse">
            <a:avLst/>
          </a:pr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1ABFD8E-39EB-9542-F45E-C6C9B6D21559}"/>
              </a:ext>
            </a:extLst>
          </p:cNvPr>
          <p:cNvSpPr>
            <a:spLocks noGrp="1"/>
          </p:cNvSpPr>
          <p:nvPr>
            <p:ph type="title"/>
          </p:nvPr>
        </p:nvSpPr>
        <p:spPr>
          <a:xfrm>
            <a:off x="1102368" y="1877492"/>
            <a:ext cx="4030132" cy="3215373"/>
          </a:xfrm>
        </p:spPr>
        <p:txBody>
          <a:bodyPr>
            <a:normAutofit/>
          </a:bodyPr>
          <a:lstStyle/>
          <a:p>
            <a:pPr algn="ctr"/>
            <a:r>
              <a:rPr lang="en-GB">
                <a:solidFill>
                  <a:schemeClr val="bg1"/>
                </a:solidFill>
              </a:rPr>
              <a:t>Part 2</a:t>
            </a:r>
          </a:p>
        </p:txBody>
      </p:sp>
      <p:grpSp>
        <p:nvGrpSpPr>
          <p:cNvPr id="16" name="Group 15">
            <a:extLst>
              <a:ext uri="{FF2B5EF4-FFF2-40B4-BE49-F238E27FC236}">
                <a16:creationId xmlns:a16="http://schemas.microsoft.com/office/drawing/2014/main" id="{93DC754C-7E09-422D-A8BB-AF632E90DFA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77893"/>
            <a:ext cx="1861854" cy="717514"/>
            <a:chOff x="0" y="377893"/>
            <a:chExt cx="1861854" cy="717514"/>
          </a:xfrm>
          <a:solidFill>
            <a:schemeClr val="bg1"/>
          </a:solidFill>
        </p:grpSpPr>
        <p:sp>
          <p:nvSpPr>
            <p:cNvPr id="17" name="Freeform: Shape 16">
              <a:extLst>
                <a:ext uri="{FF2B5EF4-FFF2-40B4-BE49-F238E27FC236}">
                  <a16:creationId xmlns:a16="http://schemas.microsoft.com/office/drawing/2014/main" id="{C5A741B9-65EC-4C5B-9FE0-4A18575771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7789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endParaRPr lang="en-US"/>
            </a:p>
          </p:txBody>
        </p:sp>
        <p:sp>
          <p:nvSpPr>
            <p:cNvPr id="18" name="Freeform: Shape 17">
              <a:extLst>
                <a:ext uri="{FF2B5EF4-FFF2-40B4-BE49-F238E27FC236}">
                  <a16:creationId xmlns:a16="http://schemas.microsoft.com/office/drawing/2014/main" id="{C0BB4301-41FA-4453-956F-A11CC664B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1762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endParaRPr lang="en-US" dirty="0"/>
            </a:p>
          </p:txBody>
        </p:sp>
      </p:grpSp>
      <p:sp>
        <p:nvSpPr>
          <p:cNvPr id="20" name="Graphic 212">
            <a:extLst>
              <a:ext uri="{FF2B5EF4-FFF2-40B4-BE49-F238E27FC236}">
                <a16:creationId xmlns:a16="http://schemas.microsoft.com/office/drawing/2014/main" id="{4C6598AB-1C17-4D54-951C-A082D94ACB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8524" y="457812"/>
            <a:ext cx="914565" cy="914565"/>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22" name="Graphic 212">
            <a:extLst>
              <a:ext uri="{FF2B5EF4-FFF2-40B4-BE49-F238E27FC236}">
                <a16:creationId xmlns:a16="http://schemas.microsoft.com/office/drawing/2014/main" id="{C83B66D7-137D-4AC1-B172-53D60F08BE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8524" y="457812"/>
            <a:ext cx="914565" cy="914565"/>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24" name="Oval 23">
            <a:extLst>
              <a:ext uri="{FF2B5EF4-FFF2-40B4-BE49-F238E27FC236}">
                <a16:creationId xmlns:a16="http://schemas.microsoft.com/office/drawing/2014/main" id="{F6B92503-6984-4D15-8B98-8718709B78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2976" y="4946663"/>
            <a:ext cx="319941" cy="319941"/>
          </a:xfrm>
          <a:prstGeom prst="ellipse">
            <a:avLst/>
          </a:pr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6" name="Oval 25">
            <a:extLst>
              <a:ext uri="{FF2B5EF4-FFF2-40B4-BE49-F238E27FC236}">
                <a16:creationId xmlns:a16="http://schemas.microsoft.com/office/drawing/2014/main" id="{08DDF938-524E-4C18-A47D-C006278323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2976" y="4946663"/>
            <a:ext cx="319941" cy="319941"/>
          </a:xfrm>
          <a:prstGeom prst="ellipse">
            <a:avLst/>
          </a:pr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 name="Content Placeholder 2">
            <a:extLst>
              <a:ext uri="{FF2B5EF4-FFF2-40B4-BE49-F238E27FC236}">
                <a16:creationId xmlns:a16="http://schemas.microsoft.com/office/drawing/2014/main" id="{B3B27A52-24EF-1B4B-638D-B75CA1521677}"/>
              </a:ext>
            </a:extLst>
          </p:cNvPr>
          <p:cNvSpPr>
            <a:spLocks noGrp="1"/>
          </p:cNvSpPr>
          <p:nvPr>
            <p:ph idx="1"/>
          </p:nvPr>
        </p:nvSpPr>
        <p:spPr>
          <a:xfrm>
            <a:off x="6234868" y="1130846"/>
            <a:ext cx="5217173" cy="4351338"/>
          </a:xfrm>
        </p:spPr>
        <p:txBody>
          <a:bodyPr>
            <a:normAutofit/>
          </a:bodyPr>
          <a:lstStyle/>
          <a:p>
            <a:pPr marL="0" indent="0">
              <a:buNone/>
            </a:pPr>
            <a:r>
              <a:rPr lang="en-GB" dirty="0">
                <a:solidFill>
                  <a:schemeClr val="bg1"/>
                </a:solidFill>
              </a:rPr>
              <a:t>On the menu today: </a:t>
            </a:r>
          </a:p>
          <a:p>
            <a:r>
              <a:rPr lang="en-GB" dirty="0">
                <a:solidFill>
                  <a:schemeClr val="bg1"/>
                </a:solidFill>
              </a:rPr>
              <a:t>Using MICE for imputation</a:t>
            </a:r>
          </a:p>
          <a:p>
            <a:r>
              <a:rPr lang="en-GB" dirty="0">
                <a:solidFill>
                  <a:schemeClr val="bg1"/>
                </a:solidFill>
              </a:rPr>
              <a:t>Imputation quality control</a:t>
            </a:r>
          </a:p>
          <a:p>
            <a:r>
              <a:rPr lang="en-GB" dirty="0">
                <a:solidFill>
                  <a:schemeClr val="bg1"/>
                </a:solidFill>
              </a:rPr>
              <a:t>Reporting missing data</a:t>
            </a:r>
          </a:p>
          <a:p>
            <a:r>
              <a:rPr lang="en-GB" dirty="0">
                <a:solidFill>
                  <a:schemeClr val="bg1"/>
                </a:solidFill>
              </a:rPr>
              <a:t>Missing data opportunities</a:t>
            </a:r>
          </a:p>
          <a:p>
            <a:r>
              <a:rPr lang="en-GB" dirty="0">
                <a:solidFill>
                  <a:schemeClr val="bg1"/>
                </a:solidFill>
              </a:rPr>
              <a:t>Q+A</a:t>
            </a:r>
          </a:p>
          <a:p>
            <a:endParaRPr lang="en-GB" dirty="0">
              <a:solidFill>
                <a:schemeClr val="bg1"/>
              </a:solidFill>
            </a:endParaRPr>
          </a:p>
          <a:p>
            <a:endParaRPr lang="en-GB" dirty="0">
              <a:solidFill>
                <a:schemeClr val="bg1"/>
              </a:solidFill>
            </a:endParaRPr>
          </a:p>
        </p:txBody>
      </p:sp>
      <p:grpSp>
        <p:nvGrpSpPr>
          <p:cNvPr id="28" name="Graphic 185">
            <a:extLst>
              <a:ext uri="{FF2B5EF4-FFF2-40B4-BE49-F238E27FC236}">
                <a16:creationId xmlns:a16="http://schemas.microsoft.com/office/drawing/2014/main" id="{3773FAF5-C452-4455-9411-D6AF5EBD4CA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812239" y="6139464"/>
            <a:ext cx="1054466" cy="469689"/>
            <a:chOff x="9841624" y="4115729"/>
            <a:chExt cx="602169" cy="268223"/>
          </a:xfrm>
          <a:solidFill>
            <a:schemeClr val="bg1"/>
          </a:solidFill>
        </p:grpSpPr>
        <p:sp>
          <p:nvSpPr>
            <p:cNvPr id="29" name="Freeform: Shape 28">
              <a:extLst>
                <a:ext uri="{FF2B5EF4-FFF2-40B4-BE49-F238E27FC236}">
                  <a16:creationId xmlns:a16="http://schemas.microsoft.com/office/drawing/2014/main" id="{1ECA0D96-F63C-4F7B-BE16-0F3FE76D7D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74F83A81-0546-400A-918A-90C9C48B81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9741F692-A5B6-4215-86D9-B1FD4FF26A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CC0876CB-9C60-4580-8FED-CD64EC7664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A879B3B7-48DB-4D3A-BB33-02766EAD3D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20063889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35ABFE-7F8A-1B6A-701E-7E8BD41CE475}"/>
              </a:ext>
            </a:extLst>
          </p:cNvPr>
          <p:cNvSpPr>
            <a:spLocks noGrp="1"/>
          </p:cNvSpPr>
          <p:nvPr>
            <p:ph type="title"/>
          </p:nvPr>
        </p:nvSpPr>
        <p:spPr/>
        <p:txBody>
          <a:bodyPr/>
          <a:lstStyle/>
          <a:p>
            <a:r>
              <a:rPr lang="en-GB"/>
              <a:t>Imputation consideration</a:t>
            </a:r>
            <a:endParaRPr lang="en-GB" dirty="0"/>
          </a:p>
        </p:txBody>
      </p:sp>
      <p:graphicFrame>
        <p:nvGraphicFramePr>
          <p:cNvPr id="15" name="Content Placeholder 2">
            <a:extLst>
              <a:ext uri="{FF2B5EF4-FFF2-40B4-BE49-F238E27FC236}">
                <a16:creationId xmlns:a16="http://schemas.microsoft.com/office/drawing/2014/main" id="{348FC05C-6756-B0F7-3AB4-85A86B896C6B}"/>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982733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44D2CDC-CD9E-EC06-C47A-7B11CD615A7B}"/>
              </a:ext>
            </a:extLst>
          </p:cNvPr>
          <p:cNvSpPr>
            <a:spLocks noGrp="1"/>
          </p:cNvSpPr>
          <p:nvPr>
            <p:ph type="title"/>
          </p:nvPr>
        </p:nvSpPr>
        <p:spPr>
          <a:xfrm>
            <a:off x="4654296" y="329184"/>
            <a:ext cx="6894576" cy="1783080"/>
          </a:xfrm>
        </p:spPr>
        <p:txBody>
          <a:bodyPr anchor="b">
            <a:normAutofit/>
          </a:bodyPr>
          <a:lstStyle/>
          <a:p>
            <a:r>
              <a:rPr lang="en-GB" sz="5400"/>
              <a:t>Multiple Imputation Stages (Enders, 2022)</a:t>
            </a:r>
          </a:p>
        </p:txBody>
      </p:sp>
      <p:pic>
        <p:nvPicPr>
          <p:cNvPr id="5" name="Picture 4" descr="Zigzag indicator line">
            <a:extLst>
              <a:ext uri="{FF2B5EF4-FFF2-40B4-BE49-F238E27FC236}">
                <a16:creationId xmlns:a16="http://schemas.microsoft.com/office/drawing/2014/main" id="{387E1222-9DFC-944D-651B-40A777DEF276}"/>
              </a:ext>
            </a:extLst>
          </p:cNvPr>
          <p:cNvPicPr>
            <a:picLocks noChangeAspect="1"/>
          </p:cNvPicPr>
          <p:nvPr/>
        </p:nvPicPr>
        <p:blipFill rotWithShape="1">
          <a:blip r:embed="rId3"/>
          <a:srcRect l="27855" r="32701" b="-2"/>
          <a:stretch/>
        </p:blipFill>
        <p:spPr>
          <a:xfrm>
            <a:off x="20" y="1"/>
            <a:ext cx="4052522" cy="6858000"/>
          </a:xfrm>
          <a:custGeom>
            <a:avLst/>
            <a:gdLst/>
            <a:ahLst/>
            <a:cxnLst/>
            <a:rect l="l" t="t" r="r" b="b"/>
            <a:pathLst>
              <a:path w="4052542" h="6858000">
                <a:moveTo>
                  <a:pt x="0" y="0"/>
                </a:moveTo>
                <a:lnTo>
                  <a:pt x="4020923" y="0"/>
                </a:lnTo>
                <a:lnTo>
                  <a:pt x="4022656" y="14697"/>
                </a:lnTo>
                <a:cubicBezTo>
                  <a:pt x="4037606" y="98462"/>
                  <a:pt x="4035072" y="183369"/>
                  <a:pt x="4039126" y="267642"/>
                </a:cubicBezTo>
                <a:cubicBezTo>
                  <a:pt x="4043941" y="370699"/>
                  <a:pt x="4037860" y="474136"/>
                  <a:pt x="4035579" y="577446"/>
                </a:cubicBezTo>
                <a:cubicBezTo>
                  <a:pt x="4033805" y="665399"/>
                  <a:pt x="4025063" y="753226"/>
                  <a:pt x="4027724" y="841306"/>
                </a:cubicBezTo>
                <a:cubicBezTo>
                  <a:pt x="4027914" y="844352"/>
                  <a:pt x="4027914" y="847398"/>
                  <a:pt x="4027724" y="850444"/>
                </a:cubicBezTo>
                <a:cubicBezTo>
                  <a:pt x="4019615" y="947281"/>
                  <a:pt x="4019615" y="1044626"/>
                  <a:pt x="4027724" y="1141464"/>
                </a:cubicBezTo>
                <a:cubicBezTo>
                  <a:pt x="4030296" y="1181772"/>
                  <a:pt x="4029574" y="1222221"/>
                  <a:pt x="4025570" y="1262415"/>
                </a:cubicBezTo>
                <a:cubicBezTo>
                  <a:pt x="4021769" y="1313563"/>
                  <a:pt x="4009606" y="1365472"/>
                  <a:pt x="4018348" y="1416238"/>
                </a:cubicBezTo>
                <a:cubicBezTo>
                  <a:pt x="4024037" y="1458058"/>
                  <a:pt x="4027166" y="1500194"/>
                  <a:pt x="4027724" y="1542394"/>
                </a:cubicBezTo>
                <a:cubicBezTo>
                  <a:pt x="4032158" y="1636820"/>
                  <a:pt x="4027977" y="1731753"/>
                  <a:pt x="4026330" y="1826433"/>
                </a:cubicBezTo>
                <a:cubicBezTo>
                  <a:pt x="4024556" y="1936724"/>
                  <a:pt x="4027344" y="2047015"/>
                  <a:pt x="4018475" y="2157432"/>
                </a:cubicBezTo>
                <a:cubicBezTo>
                  <a:pt x="4013597" y="2246629"/>
                  <a:pt x="4013597" y="2336029"/>
                  <a:pt x="4018475" y="2425226"/>
                </a:cubicBezTo>
                <a:cubicBezTo>
                  <a:pt x="4020882" y="2506961"/>
                  <a:pt x="4033172" y="2587934"/>
                  <a:pt x="4031145" y="2670557"/>
                </a:cubicBezTo>
                <a:cubicBezTo>
                  <a:pt x="4028737" y="2766886"/>
                  <a:pt x="4017335" y="2862962"/>
                  <a:pt x="4020882" y="2959546"/>
                </a:cubicBezTo>
                <a:cubicBezTo>
                  <a:pt x="4022529" y="3005617"/>
                  <a:pt x="4022656" y="3051688"/>
                  <a:pt x="4023543" y="3097758"/>
                </a:cubicBezTo>
                <a:cubicBezTo>
                  <a:pt x="4024683" y="3153221"/>
                  <a:pt x="4034692" y="3208556"/>
                  <a:pt x="4029117" y="3263892"/>
                </a:cubicBezTo>
                <a:cubicBezTo>
                  <a:pt x="4019869" y="3356161"/>
                  <a:pt x="3995923" y="3446906"/>
                  <a:pt x="4010873" y="3541459"/>
                </a:cubicBezTo>
                <a:cubicBezTo>
                  <a:pt x="4019108" y="3593495"/>
                  <a:pt x="4028357" y="3645658"/>
                  <a:pt x="4033172" y="3698201"/>
                </a:cubicBezTo>
                <a:cubicBezTo>
                  <a:pt x="4037353" y="3745160"/>
                  <a:pt x="4047868" y="3792881"/>
                  <a:pt x="4039886" y="3839586"/>
                </a:cubicBezTo>
                <a:cubicBezTo>
                  <a:pt x="4033045" y="3879565"/>
                  <a:pt x="4036592" y="3919544"/>
                  <a:pt x="4031271" y="3959523"/>
                </a:cubicBezTo>
                <a:cubicBezTo>
                  <a:pt x="4024303" y="4011939"/>
                  <a:pt x="4020629" y="4065244"/>
                  <a:pt x="4015308" y="4118042"/>
                </a:cubicBezTo>
                <a:cubicBezTo>
                  <a:pt x="4010620" y="4165889"/>
                  <a:pt x="4006946" y="4213610"/>
                  <a:pt x="4019615" y="4258539"/>
                </a:cubicBezTo>
                <a:cubicBezTo>
                  <a:pt x="4050656" y="4371622"/>
                  <a:pt x="4033679" y="4484070"/>
                  <a:pt x="4022023" y="4596391"/>
                </a:cubicBezTo>
                <a:cubicBezTo>
                  <a:pt x="4016321" y="4650965"/>
                  <a:pt x="4007959" y="4708712"/>
                  <a:pt x="4020629" y="4758718"/>
                </a:cubicBezTo>
                <a:cubicBezTo>
                  <a:pt x="4043941" y="4847432"/>
                  <a:pt x="4025697" y="4931705"/>
                  <a:pt x="4015561" y="5016866"/>
                </a:cubicBezTo>
                <a:cubicBezTo>
                  <a:pt x="4003335" y="5100174"/>
                  <a:pt x="4005096" y="5184929"/>
                  <a:pt x="4020756" y="5267654"/>
                </a:cubicBezTo>
                <a:cubicBezTo>
                  <a:pt x="4033172" y="5326035"/>
                  <a:pt x="4033172" y="5385432"/>
                  <a:pt x="4034692" y="5444194"/>
                </a:cubicBezTo>
                <a:cubicBezTo>
                  <a:pt x="4035579" y="5481001"/>
                  <a:pt x="4022023" y="5518441"/>
                  <a:pt x="4013027" y="5555120"/>
                </a:cubicBezTo>
                <a:cubicBezTo>
                  <a:pt x="3996937" y="5621371"/>
                  <a:pt x="3991109" y="5688636"/>
                  <a:pt x="4013027" y="5753237"/>
                </a:cubicBezTo>
                <a:cubicBezTo>
                  <a:pt x="4043561" y="5842713"/>
                  <a:pt x="4061045" y="5932189"/>
                  <a:pt x="4048375" y="6026870"/>
                </a:cubicBezTo>
                <a:cubicBezTo>
                  <a:pt x="4041027" y="6085251"/>
                  <a:pt x="4039380" y="6144902"/>
                  <a:pt x="4028357" y="6202522"/>
                </a:cubicBezTo>
                <a:cubicBezTo>
                  <a:pt x="4010240" y="6298091"/>
                  <a:pt x="4016701" y="6393024"/>
                  <a:pt x="4031145" y="6487196"/>
                </a:cubicBezTo>
                <a:cubicBezTo>
                  <a:pt x="4041293" y="6565885"/>
                  <a:pt x="4042395" y="6645474"/>
                  <a:pt x="4034439" y="6724403"/>
                </a:cubicBezTo>
                <a:lnTo>
                  <a:pt x="4025206" y="6858000"/>
                </a:lnTo>
                <a:lnTo>
                  <a:pt x="0" y="6858000"/>
                </a:lnTo>
                <a:close/>
              </a:path>
            </a:pathLst>
          </a:custGeom>
        </p:spPr>
      </p:pic>
      <p:sp>
        <p:nvSpPr>
          <p:cNvPr id="11" name="sketchy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6" y="2395728"/>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09945D8-1A82-26E8-F297-87D90B7A8429}"/>
              </a:ext>
            </a:extLst>
          </p:cNvPr>
          <p:cNvSpPr>
            <a:spLocks noGrp="1"/>
          </p:cNvSpPr>
          <p:nvPr>
            <p:ph idx="1"/>
          </p:nvPr>
        </p:nvSpPr>
        <p:spPr>
          <a:xfrm>
            <a:off x="4654296" y="2706624"/>
            <a:ext cx="6894576" cy="3483864"/>
          </a:xfrm>
        </p:spPr>
        <p:txBody>
          <a:bodyPr>
            <a:normAutofit/>
          </a:bodyPr>
          <a:lstStyle/>
          <a:p>
            <a:r>
              <a:rPr lang="en-GB" sz="2000"/>
              <a:t>Stage 1: Specify an imputation model, and deploy a Markov chain Monte Carlo (MCMC) algorithm that creates several copies of the data (I’m aware this all sounds very sci-fi and technical… thankfully software can do the fancy bits for us).</a:t>
            </a:r>
          </a:p>
          <a:p>
            <a:r>
              <a:rPr lang="en-GB" sz="2000"/>
              <a:t>Stage 2: Perform one or more analyses on the completed data sets, and get point estimates and standard errors for each set of imputations.</a:t>
            </a:r>
          </a:p>
          <a:p>
            <a:r>
              <a:rPr lang="en-GB" sz="2000"/>
              <a:t>The final step uses “Rubin’s rules” (Little &amp; Rubin, 2020; Rubin 1987) to combine estimates and standard errors into a single package of results.</a:t>
            </a:r>
          </a:p>
        </p:txBody>
      </p:sp>
    </p:spTree>
    <p:extLst>
      <p:ext uri="{BB962C8B-B14F-4D97-AF65-F5344CB8AC3E}">
        <p14:creationId xmlns:p14="http://schemas.microsoft.com/office/powerpoint/2010/main" val="21066105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51BA4DF-2BD4-4EC2-B1DB-B27C8AC718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40CAF2B-DF87-B0C1-B0DE-62AC2CAFA85B}"/>
              </a:ext>
            </a:extLst>
          </p:cNvPr>
          <p:cNvSpPr>
            <a:spLocks noGrp="1"/>
          </p:cNvSpPr>
          <p:nvPr>
            <p:ph type="title"/>
          </p:nvPr>
        </p:nvSpPr>
        <p:spPr>
          <a:xfrm>
            <a:off x="4553733" y="548464"/>
            <a:ext cx="6798541" cy="1675623"/>
          </a:xfrm>
        </p:spPr>
        <p:txBody>
          <a:bodyPr anchor="b">
            <a:normAutofit/>
          </a:bodyPr>
          <a:lstStyle/>
          <a:p>
            <a:r>
              <a:rPr lang="en-GB" sz="4000"/>
              <a:t>Details of multiple imputation</a:t>
            </a:r>
          </a:p>
        </p:txBody>
      </p:sp>
      <p:pic>
        <p:nvPicPr>
          <p:cNvPr id="5" name="Picture 4" descr="Financial graphs on a dark display">
            <a:extLst>
              <a:ext uri="{FF2B5EF4-FFF2-40B4-BE49-F238E27FC236}">
                <a16:creationId xmlns:a16="http://schemas.microsoft.com/office/drawing/2014/main" id="{A8B9DFA2-8A83-2552-2825-8D878414ECF2}"/>
              </a:ext>
            </a:extLst>
          </p:cNvPr>
          <p:cNvPicPr>
            <a:picLocks noChangeAspect="1"/>
          </p:cNvPicPr>
          <p:nvPr/>
        </p:nvPicPr>
        <p:blipFill rotWithShape="1">
          <a:blip r:embed="rId2"/>
          <a:srcRect l="27973" r="33782"/>
          <a:stretch/>
        </p:blipFill>
        <p:spPr>
          <a:xfrm>
            <a:off x="1" y="10"/>
            <a:ext cx="4196496" cy="6857990"/>
          </a:xfrm>
          <a:prstGeom prst="rect">
            <a:avLst/>
          </a:prstGeom>
          <a:effectLst/>
        </p:spPr>
      </p:pic>
      <p:sp>
        <p:nvSpPr>
          <p:cNvPr id="3" name="Content Placeholder 2">
            <a:extLst>
              <a:ext uri="{FF2B5EF4-FFF2-40B4-BE49-F238E27FC236}">
                <a16:creationId xmlns:a16="http://schemas.microsoft.com/office/drawing/2014/main" id="{2412292F-8B6E-267F-694C-31E0CFB36783}"/>
              </a:ext>
            </a:extLst>
          </p:cNvPr>
          <p:cNvSpPr>
            <a:spLocks noGrp="1"/>
          </p:cNvSpPr>
          <p:nvPr>
            <p:ph idx="1"/>
          </p:nvPr>
        </p:nvSpPr>
        <p:spPr>
          <a:xfrm>
            <a:off x="4553734" y="2409830"/>
            <a:ext cx="6798539" cy="3705217"/>
          </a:xfrm>
        </p:spPr>
        <p:txBody>
          <a:bodyPr>
            <a:normAutofit/>
          </a:bodyPr>
          <a:lstStyle/>
          <a:p>
            <a:r>
              <a:rPr lang="en-GB" sz="1700"/>
              <a:t>Multiple imputation involves two rounds of estimation and modelling.</a:t>
            </a:r>
          </a:p>
          <a:p>
            <a:r>
              <a:rPr lang="en-GB" sz="1700"/>
              <a:t>First step fits an imputation model (often regression or multivariate regression model) to the observed data and uses resulting estimates to create imputed data sets.</a:t>
            </a:r>
          </a:p>
          <a:p>
            <a:r>
              <a:rPr lang="en-GB" sz="1700"/>
              <a:t>The second step fits the focal analysis model/models to each complete data set, after which the estimates and stand errors are aggregated into a single package of results.</a:t>
            </a:r>
          </a:p>
          <a:p>
            <a:r>
              <a:rPr lang="en-GB" sz="1700"/>
              <a:t>When using multiple imputation, we can use a different model for each variable. </a:t>
            </a:r>
          </a:p>
          <a:p>
            <a:r>
              <a:rPr lang="en-GB" sz="1700"/>
              <a:t>Multiple imputation can be used to impute both numerical and categorical data.</a:t>
            </a:r>
          </a:p>
        </p:txBody>
      </p:sp>
    </p:spTree>
    <p:extLst>
      <p:ext uri="{BB962C8B-B14F-4D97-AF65-F5344CB8AC3E}">
        <p14:creationId xmlns:p14="http://schemas.microsoft.com/office/powerpoint/2010/main" val="16078862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E51BA4DF-2BD4-4EC2-B1DB-B27C8AC718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E56C902-8966-4EFC-F4C9-6DA4C3044952}"/>
              </a:ext>
            </a:extLst>
          </p:cNvPr>
          <p:cNvSpPr>
            <a:spLocks noGrp="1"/>
          </p:cNvSpPr>
          <p:nvPr>
            <p:ph type="title"/>
          </p:nvPr>
        </p:nvSpPr>
        <p:spPr>
          <a:xfrm>
            <a:off x="4553733" y="548464"/>
            <a:ext cx="6798541" cy="1675623"/>
          </a:xfrm>
        </p:spPr>
        <p:txBody>
          <a:bodyPr anchor="b">
            <a:normAutofit/>
          </a:bodyPr>
          <a:lstStyle/>
          <a:p>
            <a:r>
              <a:rPr lang="en-GB" sz="4000"/>
              <a:t>How many imputations are needed?</a:t>
            </a:r>
          </a:p>
        </p:txBody>
      </p:sp>
      <p:pic>
        <p:nvPicPr>
          <p:cNvPr id="6" name="Picture 5">
            <a:extLst>
              <a:ext uri="{FF2B5EF4-FFF2-40B4-BE49-F238E27FC236}">
                <a16:creationId xmlns:a16="http://schemas.microsoft.com/office/drawing/2014/main" id="{200D7596-FA10-6C79-F60F-DEFA40D396F1}"/>
              </a:ext>
            </a:extLst>
          </p:cNvPr>
          <p:cNvPicPr>
            <a:picLocks noChangeAspect="1"/>
          </p:cNvPicPr>
          <p:nvPr/>
        </p:nvPicPr>
        <p:blipFill rotWithShape="1">
          <a:blip r:embed="rId3"/>
          <a:srcRect l="34892" r="31605"/>
          <a:stretch/>
        </p:blipFill>
        <p:spPr>
          <a:xfrm>
            <a:off x="1" y="10"/>
            <a:ext cx="4196496" cy="6857990"/>
          </a:xfrm>
          <a:prstGeom prst="rect">
            <a:avLst/>
          </a:prstGeom>
          <a:effectLst/>
        </p:spPr>
      </p:pic>
      <p:graphicFrame>
        <p:nvGraphicFramePr>
          <p:cNvPr id="11" name="Content Placeholder 2">
            <a:extLst>
              <a:ext uri="{FF2B5EF4-FFF2-40B4-BE49-F238E27FC236}">
                <a16:creationId xmlns:a16="http://schemas.microsoft.com/office/drawing/2014/main" id="{AA9450A0-7482-78B7-7414-3882BF3871C2}"/>
              </a:ext>
            </a:extLst>
          </p:cNvPr>
          <p:cNvGraphicFramePr>
            <a:graphicFrameLocks noGrp="1"/>
          </p:cNvGraphicFramePr>
          <p:nvPr>
            <p:ph idx="1"/>
            <p:extLst>
              <p:ext uri="{D42A27DB-BD31-4B8C-83A1-F6EECF244321}">
                <p14:modId xmlns:p14="http://schemas.microsoft.com/office/powerpoint/2010/main" val="2544915100"/>
              </p:ext>
            </p:extLst>
          </p:nvPr>
        </p:nvGraphicFramePr>
        <p:xfrm>
          <a:off x="4553734" y="2409830"/>
          <a:ext cx="6798539" cy="370521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8364082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E51BA4DF-2BD4-4EC2-B1DB-B27C8AC718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24522BE-4636-BB07-968D-99308AE3DCA8}"/>
              </a:ext>
            </a:extLst>
          </p:cNvPr>
          <p:cNvSpPr>
            <a:spLocks noGrp="1"/>
          </p:cNvSpPr>
          <p:nvPr>
            <p:ph type="title"/>
          </p:nvPr>
        </p:nvSpPr>
        <p:spPr>
          <a:xfrm>
            <a:off x="4841116" y="274144"/>
            <a:ext cx="6798541" cy="836199"/>
          </a:xfrm>
        </p:spPr>
        <p:txBody>
          <a:bodyPr anchor="b">
            <a:normAutofit fontScale="90000"/>
          </a:bodyPr>
          <a:lstStyle/>
          <a:p>
            <a:r>
              <a:rPr lang="en-GB" sz="4000" dirty="0"/>
              <a:t>Predictive Mean Matching (PMM)</a:t>
            </a:r>
          </a:p>
        </p:txBody>
      </p:sp>
      <p:pic>
        <p:nvPicPr>
          <p:cNvPr id="6" name="Picture 5">
            <a:extLst>
              <a:ext uri="{FF2B5EF4-FFF2-40B4-BE49-F238E27FC236}">
                <a16:creationId xmlns:a16="http://schemas.microsoft.com/office/drawing/2014/main" id="{EC63C352-BCEE-9751-B634-9355EE06B96B}"/>
              </a:ext>
            </a:extLst>
          </p:cNvPr>
          <p:cNvPicPr>
            <a:picLocks noChangeAspect="1"/>
          </p:cNvPicPr>
          <p:nvPr/>
        </p:nvPicPr>
        <p:blipFill rotWithShape="1">
          <a:blip r:embed="rId2"/>
          <a:srcRect l="32172" r="33407"/>
          <a:stretch/>
        </p:blipFill>
        <p:spPr>
          <a:xfrm>
            <a:off x="1" y="10"/>
            <a:ext cx="4196496" cy="6857990"/>
          </a:xfrm>
          <a:prstGeom prst="rect">
            <a:avLst/>
          </a:prstGeom>
          <a:effectLst/>
        </p:spPr>
      </p:pic>
      <p:graphicFrame>
        <p:nvGraphicFramePr>
          <p:cNvPr id="5" name="Content Placeholder 2">
            <a:extLst>
              <a:ext uri="{FF2B5EF4-FFF2-40B4-BE49-F238E27FC236}">
                <a16:creationId xmlns:a16="http://schemas.microsoft.com/office/drawing/2014/main" id="{1D508A50-9187-D177-983D-A72C34103A47}"/>
              </a:ext>
            </a:extLst>
          </p:cNvPr>
          <p:cNvGraphicFramePr>
            <a:graphicFrameLocks noGrp="1"/>
          </p:cNvGraphicFramePr>
          <p:nvPr>
            <p:ph idx="1"/>
            <p:extLst>
              <p:ext uri="{D42A27DB-BD31-4B8C-83A1-F6EECF244321}">
                <p14:modId xmlns:p14="http://schemas.microsoft.com/office/powerpoint/2010/main" val="261382541"/>
              </p:ext>
            </p:extLst>
          </p:nvPr>
        </p:nvGraphicFramePr>
        <p:xfrm>
          <a:off x="4362994" y="1384487"/>
          <a:ext cx="7602583" cy="538207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74750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51BA4DF-2BD4-4EC2-B1DB-B27C8AC718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6CCB042-4DD4-5BF0-7A85-DAE25429504F}"/>
              </a:ext>
            </a:extLst>
          </p:cNvPr>
          <p:cNvSpPr>
            <a:spLocks noGrp="1"/>
          </p:cNvSpPr>
          <p:nvPr>
            <p:ph type="title"/>
          </p:nvPr>
        </p:nvSpPr>
        <p:spPr>
          <a:xfrm>
            <a:off x="4553733" y="548464"/>
            <a:ext cx="6798541" cy="1675623"/>
          </a:xfrm>
        </p:spPr>
        <p:txBody>
          <a:bodyPr anchor="b">
            <a:normAutofit/>
          </a:bodyPr>
          <a:lstStyle/>
          <a:p>
            <a:r>
              <a:rPr lang="en-GB" sz="4000"/>
              <a:t>Coding</a:t>
            </a:r>
          </a:p>
        </p:txBody>
      </p:sp>
      <p:pic>
        <p:nvPicPr>
          <p:cNvPr id="5" name="Picture 4" descr="A mouse on a pink background">
            <a:extLst>
              <a:ext uri="{FF2B5EF4-FFF2-40B4-BE49-F238E27FC236}">
                <a16:creationId xmlns:a16="http://schemas.microsoft.com/office/drawing/2014/main" id="{70442C85-D09A-3110-58E1-12CEECFB6691}"/>
              </a:ext>
            </a:extLst>
          </p:cNvPr>
          <p:cNvPicPr>
            <a:picLocks noChangeAspect="1"/>
          </p:cNvPicPr>
          <p:nvPr/>
        </p:nvPicPr>
        <p:blipFill rotWithShape="1">
          <a:blip r:embed="rId2"/>
          <a:srcRect l="11822" r="47332" b="-1"/>
          <a:stretch/>
        </p:blipFill>
        <p:spPr>
          <a:xfrm>
            <a:off x="1" y="10"/>
            <a:ext cx="4196496" cy="6857990"/>
          </a:xfrm>
          <a:prstGeom prst="rect">
            <a:avLst/>
          </a:prstGeom>
          <a:effectLst/>
        </p:spPr>
      </p:pic>
      <p:sp>
        <p:nvSpPr>
          <p:cNvPr id="3" name="Content Placeholder 2">
            <a:extLst>
              <a:ext uri="{FF2B5EF4-FFF2-40B4-BE49-F238E27FC236}">
                <a16:creationId xmlns:a16="http://schemas.microsoft.com/office/drawing/2014/main" id="{C5DA6885-01D6-5FAD-3C36-64B81C212952}"/>
              </a:ext>
            </a:extLst>
          </p:cNvPr>
          <p:cNvSpPr>
            <a:spLocks noGrp="1"/>
          </p:cNvSpPr>
          <p:nvPr>
            <p:ph idx="1"/>
          </p:nvPr>
        </p:nvSpPr>
        <p:spPr>
          <a:xfrm>
            <a:off x="4553734" y="2409830"/>
            <a:ext cx="6798539" cy="3705217"/>
          </a:xfrm>
        </p:spPr>
        <p:txBody>
          <a:bodyPr>
            <a:normAutofit/>
          </a:bodyPr>
          <a:lstStyle/>
          <a:p>
            <a:r>
              <a:rPr lang="en-GB" sz="2000"/>
              <a:t>MICE – using PMM, highlighting how to change models within mice.</a:t>
            </a:r>
          </a:p>
          <a:p>
            <a:r>
              <a:rPr lang="en-GB" sz="2000"/>
              <a:t>Pooling data</a:t>
            </a:r>
          </a:p>
          <a:p>
            <a:r>
              <a:rPr lang="en-GB" sz="2000"/>
              <a:t>Analysing/visualising imputed data</a:t>
            </a:r>
          </a:p>
          <a:p>
            <a:endParaRPr lang="en-GB" sz="2000"/>
          </a:p>
        </p:txBody>
      </p:sp>
    </p:spTree>
    <p:extLst>
      <p:ext uri="{BB962C8B-B14F-4D97-AF65-F5344CB8AC3E}">
        <p14:creationId xmlns:p14="http://schemas.microsoft.com/office/powerpoint/2010/main" val="18017217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4C608BEB-860E-4094-8511-78603564A7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059050" cy="6858000"/>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D5F8601-1424-A46B-704E-AFF3D4E1BC00}"/>
              </a:ext>
            </a:extLst>
          </p:cNvPr>
          <p:cNvSpPr>
            <a:spLocks noGrp="1"/>
          </p:cNvSpPr>
          <p:nvPr>
            <p:ph type="title"/>
          </p:nvPr>
        </p:nvSpPr>
        <p:spPr>
          <a:xfrm>
            <a:off x="838200" y="1412488"/>
            <a:ext cx="2899189" cy="4363844"/>
          </a:xfrm>
        </p:spPr>
        <p:txBody>
          <a:bodyPr vert="horz" lIns="91440" tIns="45720" rIns="91440" bIns="45720" rtlCol="0" anchor="t">
            <a:normAutofit/>
          </a:bodyPr>
          <a:lstStyle/>
          <a:p>
            <a:r>
              <a:rPr lang="en-US" sz="3400" kern="1200">
                <a:solidFill>
                  <a:srgbClr val="FFFFFF"/>
                </a:solidFill>
                <a:latin typeface="+mj-lt"/>
                <a:ea typeface="+mj-ea"/>
                <a:cs typeface="+mj-cs"/>
              </a:rPr>
              <a:t>Reporting missing data fundamentals*</a:t>
            </a:r>
          </a:p>
        </p:txBody>
      </p:sp>
      <p:sp>
        <p:nvSpPr>
          <p:cNvPr id="3" name="Content Placeholder 2">
            <a:extLst>
              <a:ext uri="{FF2B5EF4-FFF2-40B4-BE49-F238E27FC236}">
                <a16:creationId xmlns:a16="http://schemas.microsoft.com/office/drawing/2014/main" id="{9517CBDE-7DF2-A2D1-13E6-BFA47866C094}"/>
              </a:ext>
            </a:extLst>
          </p:cNvPr>
          <p:cNvSpPr>
            <a:spLocks noGrp="1"/>
          </p:cNvSpPr>
          <p:nvPr>
            <p:ph idx="1"/>
          </p:nvPr>
        </p:nvSpPr>
        <p:spPr>
          <a:xfrm>
            <a:off x="4365284" y="757647"/>
            <a:ext cx="3613610" cy="4687865"/>
          </a:xfrm>
        </p:spPr>
        <p:txBody>
          <a:bodyPr vert="horz" lIns="91440" tIns="45720" rIns="91440" bIns="45720" rtlCol="0">
            <a:noAutofit/>
          </a:bodyPr>
          <a:lstStyle/>
          <a:p>
            <a:pPr marL="514350"/>
            <a:r>
              <a:rPr lang="en-US" sz="1800" dirty="0"/>
              <a:t>Report rates of missing data for primary analysis variables.</a:t>
            </a:r>
          </a:p>
          <a:p>
            <a:pPr marL="514350"/>
            <a:r>
              <a:rPr lang="en-US" sz="1800" dirty="0"/>
              <a:t>Discuss distributional assumptions and steps taken to evaluate their impact on the analysis results.</a:t>
            </a:r>
          </a:p>
          <a:p>
            <a:pPr lvl="1"/>
            <a:r>
              <a:rPr lang="en-US" sz="1800" dirty="0"/>
              <a:t>Sensitivity to normal distribution assumptions.</a:t>
            </a:r>
          </a:p>
          <a:p>
            <a:pPr lvl="1"/>
            <a:r>
              <a:rPr lang="en-US" sz="1800" dirty="0"/>
              <a:t>Comparisons of observed and imputed data.</a:t>
            </a:r>
          </a:p>
          <a:p>
            <a:pPr marL="514350" lvl="1"/>
            <a:r>
              <a:rPr lang="en-US" sz="1800" dirty="0"/>
              <a:t>Discuss the assumed data process.</a:t>
            </a:r>
          </a:p>
          <a:p>
            <a:pPr marL="971550" lvl="2"/>
            <a:r>
              <a:rPr lang="en-US" sz="1800" dirty="0"/>
              <a:t>List specific reasons for missing data, if identifiable.</a:t>
            </a:r>
          </a:p>
          <a:p>
            <a:pPr marL="971550" lvl="2"/>
            <a:r>
              <a:rPr lang="en-US" sz="1800" dirty="0"/>
              <a:t>Speculate about whether a MNAR process is plausible.</a:t>
            </a:r>
          </a:p>
        </p:txBody>
      </p:sp>
      <p:cxnSp>
        <p:nvCxnSpPr>
          <p:cNvPr id="16" name="Straight Connector 15">
            <a:extLst>
              <a:ext uri="{FF2B5EF4-FFF2-40B4-BE49-F238E27FC236}">
                <a16:creationId xmlns:a16="http://schemas.microsoft.com/office/drawing/2014/main" id="{1F16A8D4-FE87-4604-88B2-394B5D1EB43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29871" y="1412488"/>
            <a:ext cx="0" cy="3657600"/>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49262F2F-3991-DAC0-2EB4-FBD8922FF7AE}"/>
              </a:ext>
            </a:extLst>
          </p:cNvPr>
          <p:cNvSpPr txBox="1"/>
          <p:nvPr/>
        </p:nvSpPr>
        <p:spPr>
          <a:xfrm>
            <a:off x="731136" y="5933087"/>
            <a:ext cx="3113315" cy="580446"/>
          </a:xfrm>
          <a:prstGeom prst="rect">
            <a:avLst/>
          </a:prstGeom>
        </p:spPr>
        <p:txBody>
          <a:bodyPr vert="horz" lIns="91440" tIns="45720" rIns="91440" bIns="45720" rtlCol="0">
            <a:normAutofit fontScale="92500" lnSpcReduction="10000"/>
          </a:bodyPr>
          <a:lstStyle/>
          <a:p>
            <a:pPr>
              <a:lnSpc>
                <a:spcPct val="90000"/>
              </a:lnSpc>
              <a:spcAft>
                <a:spcPts val="600"/>
              </a:spcAft>
            </a:pPr>
            <a:r>
              <a:rPr lang="en-US" sz="2000" dirty="0">
                <a:solidFill>
                  <a:schemeClr val="bg1"/>
                </a:solidFill>
              </a:rPr>
              <a:t>* Use supplementary materials if necessary</a:t>
            </a:r>
          </a:p>
        </p:txBody>
      </p:sp>
      <p:sp>
        <p:nvSpPr>
          <p:cNvPr id="6" name="TextBox 5">
            <a:extLst>
              <a:ext uri="{FF2B5EF4-FFF2-40B4-BE49-F238E27FC236}">
                <a16:creationId xmlns:a16="http://schemas.microsoft.com/office/drawing/2014/main" id="{5D6CD39C-E80C-DD55-45CD-D753187BC12C}"/>
              </a:ext>
            </a:extLst>
          </p:cNvPr>
          <p:cNvSpPr txBox="1"/>
          <p:nvPr/>
        </p:nvSpPr>
        <p:spPr>
          <a:xfrm>
            <a:off x="7801791" y="757647"/>
            <a:ext cx="4216025" cy="3139321"/>
          </a:xfrm>
          <a:prstGeom prst="rect">
            <a:avLst/>
          </a:prstGeom>
          <a:noFill/>
        </p:spPr>
        <p:txBody>
          <a:bodyPr wrap="square">
            <a:spAutoFit/>
          </a:bodyPr>
          <a:lstStyle/>
          <a:p>
            <a:pPr marL="820738" lvl="2" indent="-285750">
              <a:buFont typeface="Arial" panose="020B0604020202020204" pitchFamily="34" charset="0"/>
              <a:buChar char="•"/>
            </a:pPr>
            <a:r>
              <a:rPr lang="en-US" sz="1800" dirty="0"/>
              <a:t>Describe auxiliary variables and the process used to identify them.</a:t>
            </a:r>
          </a:p>
          <a:p>
            <a:pPr marL="820738" lvl="2" indent="-285750">
              <a:buFont typeface="Arial" panose="020B0604020202020204" pitchFamily="34" charset="0"/>
              <a:buChar char="•"/>
            </a:pPr>
            <a:r>
              <a:rPr lang="en-US" sz="1800" dirty="0"/>
              <a:t>Report missing data-handling methods.</a:t>
            </a:r>
          </a:p>
          <a:p>
            <a:pPr marL="820738" lvl="2" indent="-285750">
              <a:buFont typeface="Arial" panose="020B0604020202020204" pitchFamily="34" charset="0"/>
              <a:buChar char="•"/>
            </a:pPr>
            <a:r>
              <a:rPr lang="en-US" sz="1800" dirty="0"/>
              <a:t>Discuss the software tool(s) used to </a:t>
            </a:r>
            <a:r>
              <a:rPr lang="en-US" sz="1800" dirty="0" err="1"/>
              <a:t>analyse</a:t>
            </a:r>
            <a:r>
              <a:rPr lang="en-US" sz="1800" dirty="0"/>
              <a:t> data.</a:t>
            </a:r>
          </a:p>
          <a:p>
            <a:pPr marL="820738" lvl="2" indent="-285750">
              <a:buFont typeface="Arial" panose="020B0604020202020204" pitchFamily="34" charset="0"/>
              <a:buChar char="•"/>
            </a:pPr>
            <a:r>
              <a:rPr lang="en-US" sz="1800" dirty="0"/>
              <a:t>Describe sensitivity analysis results.</a:t>
            </a:r>
          </a:p>
          <a:p>
            <a:pPr marL="820738" lvl="2" indent="-285750">
              <a:buFont typeface="Arial" panose="020B0604020202020204" pitchFamily="34" charset="0"/>
              <a:buChar char="•"/>
            </a:pPr>
            <a:r>
              <a:rPr lang="en-US" sz="1800" dirty="0"/>
              <a:t>Report details specific to Bayesian estimation and multiple imputation.</a:t>
            </a:r>
          </a:p>
        </p:txBody>
      </p:sp>
    </p:spTree>
    <p:extLst>
      <p:ext uri="{BB962C8B-B14F-4D97-AF65-F5344CB8AC3E}">
        <p14:creationId xmlns:p14="http://schemas.microsoft.com/office/powerpoint/2010/main" val="320136056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Rectangle 18">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31B5F0E-8BDF-0DFE-EFA7-779B0AFF8A61}"/>
              </a:ext>
            </a:extLst>
          </p:cNvPr>
          <p:cNvSpPr>
            <a:spLocks noGrp="1"/>
          </p:cNvSpPr>
          <p:nvPr>
            <p:ph type="title"/>
          </p:nvPr>
        </p:nvSpPr>
        <p:spPr>
          <a:xfrm>
            <a:off x="586478" y="1683756"/>
            <a:ext cx="3115265" cy="2396359"/>
          </a:xfrm>
        </p:spPr>
        <p:txBody>
          <a:bodyPr anchor="b">
            <a:normAutofit/>
          </a:bodyPr>
          <a:lstStyle/>
          <a:p>
            <a:pPr algn="r"/>
            <a:r>
              <a:rPr lang="en-GB" sz="4000">
                <a:solidFill>
                  <a:srgbClr val="FFFFFF"/>
                </a:solidFill>
              </a:rPr>
              <a:t>Missing data research opportunities</a:t>
            </a:r>
          </a:p>
        </p:txBody>
      </p:sp>
      <p:graphicFrame>
        <p:nvGraphicFramePr>
          <p:cNvPr id="5" name="Content Placeholder 2">
            <a:extLst>
              <a:ext uri="{FF2B5EF4-FFF2-40B4-BE49-F238E27FC236}">
                <a16:creationId xmlns:a16="http://schemas.microsoft.com/office/drawing/2014/main" id="{4AF396CF-8F61-DE25-6081-12F57A8993DD}"/>
              </a:ext>
            </a:extLst>
          </p:cNvPr>
          <p:cNvGraphicFramePr>
            <a:graphicFrameLocks noGrp="1"/>
          </p:cNvGraphicFramePr>
          <p:nvPr>
            <p:ph idx="1"/>
            <p:extLst>
              <p:ext uri="{D42A27DB-BD31-4B8C-83A1-F6EECF244321}">
                <p14:modId xmlns:p14="http://schemas.microsoft.com/office/powerpoint/2010/main" val="4263533616"/>
              </p:ext>
            </p:extLst>
          </p:nvPr>
        </p:nvGraphicFramePr>
        <p:xfrm>
          <a:off x="4905052" y="750440"/>
          <a:ext cx="6666833" cy="54539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899571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9F7D5CDA-D291-4307-BF55-1381FED296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0141764-FC75-5872-83C1-C157CD305D7A}"/>
              </a:ext>
            </a:extLst>
          </p:cNvPr>
          <p:cNvSpPr>
            <a:spLocks noGrp="1"/>
          </p:cNvSpPr>
          <p:nvPr>
            <p:ph type="title"/>
          </p:nvPr>
        </p:nvSpPr>
        <p:spPr>
          <a:xfrm>
            <a:off x="761800" y="762001"/>
            <a:ext cx="5334197" cy="1708242"/>
          </a:xfrm>
        </p:spPr>
        <p:txBody>
          <a:bodyPr anchor="ctr">
            <a:normAutofit/>
          </a:bodyPr>
          <a:lstStyle/>
          <a:p>
            <a:r>
              <a:rPr lang="en-GB" sz="4000"/>
              <a:t>Confession space</a:t>
            </a:r>
          </a:p>
        </p:txBody>
      </p:sp>
      <p:sp>
        <p:nvSpPr>
          <p:cNvPr id="3" name="Content Placeholder 2">
            <a:extLst>
              <a:ext uri="{FF2B5EF4-FFF2-40B4-BE49-F238E27FC236}">
                <a16:creationId xmlns:a16="http://schemas.microsoft.com/office/drawing/2014/main" id="{85471C33-A114-A4BB-BDD6-14AA1E4989E9}"/>
              </a:ext>
            </a:extLst>
          </p:cNvPr>
          <p:cNvSpPr>
            <a:spLocks noGrp="1"/>
          </p:cNvSpPr>
          <p:nvPr>
            <p:ph idx="1"/>
          </p:nvPr>
        </p:nvSpPr>
        <p:spPr>
          <a:xfrm>
            <a:off x="761800" y="1985554"/>
            <a:ext cx="5334197" cy="4254525"/>
          </a:xfrm>
        </p:spPr>
        <p:txBody>
          <a:bodyPr anchor="ctr">
            <a:normAutofit/>
          </a:bodyPr>
          <a:lstStyle/>
          <a:p>
            <a:r>
              <a:rPr lang="en-GB" dirty="0"/>
              <a:t>Who has ever had to cope with missing data?</a:t>
            </a:r>
          </a:p>
          <a:p>
            <a:r>
              <a:rPr lang="en-GB" dirty="0"/>
              <a:t>Who has abandoned an analysis method due to missing data?</a:t>
            </a:r>
          </a:p>
          <a:p>
            <a:r>
              <a:rPr lang="en-GB" dirty="0"/>
              <a:t>Who is about to have their minds blown by considering something that doesn’t exist, but like totally exist dude? </a:t>
            </a:r>
          </a:p>
        </p:txBody>
      </p:sp>
      <p:pic>
        <p:nvPicPr>
          <p:cNvPr id="5" name="Picture 4" descr="Complex maths formulae on a blackboard">
            <a:extLst>
              <a:ext uri="{FF2B5EF4-FFF2-40B4-BE49-F238E27FC236}">
                <a16:creationId xmlns:a16="http://schemas.microsoft.com/office/drawing/2014/main" id="{C24F4661-99D8-5662-6911-2200B2314F55}"/>
              </a:ext>
            </a:extLst>
          </p:cNvPr>
          <p:cNvPicPr>
            <a:picLocks noChangeAspect="1"/>
          </p:cNvPicPr>
          <p:nvPr/>
        </p:nvPicPr>
        <p:blipFill rotWithShape="1">
          <a:blip r:embed="rId2"/>
          <a:srcRect l="28616" r="14695" b="2"/>
          <a:stretch/>
        </p:blipFill>
        <p:spPr>
          <a:xfrm>
            <a:off x="6857797" y="-10886"/>
            <a:ext cx="5334204" cy="6868886"/>
          </a:xfrm>
          <a:prstGeom prst="rect">
            <a:avLst/>
          </a:prstGeom>
          <a:effectLst>
            <a:outerShdw blurRad="127000" dist="50800" dir="10800000" sx="99000" sy="99000" algn="r" rotWithShape="0">
              <a:prstClr val="black">
                <a:alpha val="40000"/>
              </a:prstClr>
            </a:outerShdw>
          </a:effectLst>
        </p:spPr>
      </p:pic>
    </p:spTree>
    <p:extLst>
      <p:ext uri="{BB962C8B-B14F-4D97-AF65-F5344CB8AC3E}">
        <p14:creationId xmlns:p14="http://schemas.microsoft.com/office/powerpoint/2010/main" val="250177115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Rectangle 18">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9E012B6-65D7-654A-4D3C-C76975B69503}"/>
              </a:ext>
            </a:extLst>
          </p:cNvPr>
          <p:cNvSpPr>
            <a:spLocks noGrp="1"/>
          </p:cNvSpPr>
          <p:nvPr>
            <p:ph type="title"/>
          </p:nvPr>
        </p:nvSpPr>
        <p:spPr>
          <a:xfrm>
            <a:off x="586478" y="1683757"/>
            <a:ext cx="2470231" cy="1882404"/>
          </a:xfrm>
        </p:spPr>
        <p:txBody>
          <a:bodyPr anchor="b">
            <a:normAutofit/>
          </a:bodyPr>
          <a:lstStyle/>
          <a:p>
            <a:pPr algn="r"/>
            <a:r>
              <a:rPr lang="en-GB" sz="4000" dirty="0">
                <a:solidFill>
                  <a:srgbClr val="FFFFFF"/>
                </a:solidFill>
              </a:rPr>
              <a:t>Part 2  Summary</a:t>
            </a:r>
          </a:p>
        </p:txBody>
      </p:sp>
      <p:graphicFrame>
        <p:nvGraphicFramePr>
          <p:cNvPr id="23" name="Content Placeholder 2">
            <a:extLst>
              <a:ext uri="{FF2B5EF4-FFF2-40B4-BE49-F238E27FC236}">
                <a16:creationId xmlns:a16="http://schemas.microsoft.com/office/drawing/2014/main" id="{DA12D2C0-B677-1C50-B5C3-E4767384FA89}"/>
              </a:ext>
            </a:extLst>
          </p:cNvPr>
          <p:cNvGraphicFramePr>
            <a:graphicFrameLocks noGrp="1"/>
          </p:cNvGraphicFramePr>
          <p:nvPr>
            <p:ph idx="1"/>
            <p:extLst>
              <p:ext uri="{D42A27DB-BD31-4B8C-83A1-F6EECF244321}">
                <p14:modId xmlns:p14="http://schemas.microsoft.com/office/powerpoint/2010/main" val="1455897661"/>
              </p:ext>
            </p:extLst>
          </p:nvPr>
        </p:nvGraphicFramePr>
        <p:xfrm>
          <a:off x="4663558" y="261252"/>
          <a:ext cx="6981220" cy="659674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5397989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39DFEC-AC8F-B97B-6A60-1DA245904C6B}"/>
              </a:ext>
            </a:extLst>
          </p:cNvPr>
          <p:cNvSpPr>
            <a:spLocks noGrp="1"/>
          </p:cNvSpPr>
          <p:nvPr>
            <p:ph type="title"/>
          </p:nvPr>
        </p:nvSpPr>
        <p:spPr/>
        <p:txBody>
          <a:bodyPr/>
          <a:lstStyle/>
          <a:p>
            <a:r>
              <a:rPr lang="en-GB" dirty="0"/>
              <a:t>References</a:t>
            </a:r>
          </a:p>
        </p:txBody>
      </p:sp>
      <p:sp>
        <p:nvSpPr>
          <p:cNvPr id="3" name="Content Placeholder 2">
            <a:extLst>
              <a:ext uri="{FF2B5EF4-FFF2-40B4-BE49-F238E27FC236}">
                <a16:creationId xmlns:a16="http://schemas.microsoft.com/office/drawing/2014/main" id="{239E3495-A826-23F2-1B02-2A24DA05A207}"/>
              </a:ext>
            </a:extLst>
          </p:cNvPr>
          <p:cNvSpPr>
            <a:spLocks noGrp="1"/>
          </p:cNvSpPr>
          <p:nvPr>
            <p:ph idx="1"/>
          </p:nvPr>
        </p:nvSpPr>
        <p:spPr/>
        <p:txBody>
          <a:bodyPr>
            <a:normAutofit fontScale="70000" lnSpcReduction="20000"/>
          </a:bodyPr>
          <a:lstStyle/>
          <a:p>
            <a:pPr marL="0" indent="0">
              <a:buNone/>
            </a:pPr>
            <a:r>
              <a:rPr lang="en-GB" b="0" i="0" dirty="0">
                <a:solidFill>
                  <a:srgbClr val="222222"/>
                </a:solidFill>
                <a:effectLst/>
                <a:latin typeface="Arial" panose="020B0604020202020204" pitchFamily="34" charset="0"/>
              </a:rPr>
              <a:t>Enders, C. K. (2022). </a:t>
            </a:r>
            <a:r>
              <a:rPr lang="en-GB" b="0" i="1" dirty="0">
                <a:solidFill>
                  <a:srgbClr val="222222"/>
                </a:solidFill>
                <a:effectLst/>
                <a:latin typeface="Arial" panose="020B0604020202020204" pitchFamily="34" charset="0"/>
              </a:rPr>
              <a:t>Applied missing data analysis</a:t>
            </a:r>
            <a:r>
              <a:rPr lang="en-GB" b="0" i="0" dirty="0">
                <a:solidFill>
                  <a:srgbClr val="222222"/>
                </a:solidFill>
                <a:effectLst/>
                <a:latin typeface="Arial" panose="020B0604020202020204" pitchFamily="34" charset="0"/>
              </a:rPr>
              <a:t>. Guilford Publications.</a:t>
            </a:r>
          </a:p>
          <a:p>
            <a:pPr marL="0" indent="0">
              <a:buNone/>
            </a:pPr>
            <a:r>
              <a:rPr lang="en-GB" b="0" i="0" dirty="0">
                <a:solidFill>
                  <a:srgbClr val="222222"/>
                </a:solidFill>
                <a:effectLst/>
                <a:latin typeface="Arial" panose="020B0604020202020204" pitchFamily="34" charset="0"/>
              </a:rPr>
              <a:t>Graham, J. W., </a:t>
            </a:r>
            <a:r>
              <a:rPr lang="en-GB" b="0" i="0" dirty="0" err="1">
                <a:solidFill>
                  <a:srgbClr val="222222"/>
                </a:solidFill>
                <a:effectLst/>
                <a:latin typeface="Arial" panose="020B0604020202020204" pitchFamily="34" charset="0"/>
              </a:rPr>
              <a:t>Olchowski</a:t>
            </a:r>
            <a:r>
              <a:rPr lang="en-GB" b="0" i="0" dirty="0">
                <a:solidFill>
                  <a:srgbClr val="222222"/>
                </a:solidFill>
                <a:effectLst/>
                <a:latin typeface="Arial" panose="020B0604020202020204" pitchFamily="34" charset="0"/>
              </a:rPr>
              <a:t>, A. E., &amp; Gilreath, T. D. (2007). How many imputations are really needed? Some practical clarifications of multiple imputation theory. </a:t>
            </a:r>
            <a:r>
              <a:rPr lang="en-GB" b="0" i="1" dirty="0">
                <a:solidFill>
                  <a:srgbClr val="222222"/>
                </a:solidFill>
                <a:effectLst/>
                <a:latin typeface="Arial" panose="020B0604020202020204" pitchFamily="34" charset="0"/>
              </a:rPr>
              <a:t>Prevention science</a:t>
            </a:r>
            <a:r>
              <a:rPr lang="en-GB" b="0" i="0" dirty="0">
                <a:solidFill>
                  <a:srgbClr val="222222"/>
                </a:solidFill>
                <a:effectLst/>
                <a:latin typeface="Arial" panose="020B0604020202020204" pitchFamily="34" charset="0"/>
              </a:rPr>
              <a:t>, </a:t>
            </a:r>
            <a:r>
              <a:rPr lang="en-GB" b="0" i="1" dirty="0">
                <a:solidFill>
                  <a:srgbClr val="222222"/>
                </a:solidFill>
                <a:effectLst/>
                <a:latin typeface="Arial" panose="020B0604020202020204" pitchFamily="34" charset="0"/>
              </a:rPr>
              <a:t>8</a:t>
            </a:r>
            <a:r>
              <a:rPr lang="en-GB" b="0" i="0" dirty="0">
                <a:solidFill>
                  <a:srgbClr val="222222"/>
                </a:solidFill>
                <a:effectLst/>
                <a:latin typeface="Arial" panose="020B0604020202020204" pitchFamily="34" charset="0"/>
              </a:rPr>
              <a:t>, 206-213.</a:t>
            </a:r>
          </a:p>
          <a:p>
            <a:pPr marL="0" indent="0">
              <a:buNone/>
            </a:pPr>
            <a:r>
              <a:rPr lang="en-GB" b="0" i="0" dirty="0">
                <a:solidFill>
                  <a:srgbClr val="222222"/>
                </a:solidFill>
                <a:effectLst/>
                <a:latin typeface="Arial" panose="020B0604020202020204" pitchFamily="34" charset="0"/>
              </a:rPr>
              <a:t>Lee, K. J., &amp; Carlin, J. B. (2017). Multiple imputation in the presence of non‐normal data. </a:t>
            </a:r>
            <a:r>
              <a:rPr lang="en-GB" b="0" i="1" dirty="0">
                <a:solidFill>
                  <a:srgbClr val="222222"/>
                </a:solidFill>
                <a:effectLst/>
                <a:latin typeface="Arial" panose="020B0604020202020204" pitchFamily="34" charset="0"/>
              </a:rPr>
              <a:t>Statistics in medicine</a:t>
            </a:r>
            <a:r>
              <a:rPr lang="en-GB" b="0" i="0" dirty="0">
                <a:solidFill>
                  <a:srgbClr val="222222"/>
                </a:solidFill>
                <a:effectLst/>
                <a:latin typeface="Arial" panose="020B0604020202020204" pitchFamily="34" charset="0"/>
              </a:rPr>
              <a:t>, </a:t>
            </a:r>
            <a:r>
              <a:rPr lang="en-GB" b="0" i="1" dirty="0">
                <a:solidFill>
                  <a:srgbClr val="222222"/>
                </a:solidFill>
                <a:effectLst/>
                <a:latin typeface="Arial" panose="020B0604020202020204" pitchFamily="34" charset="0"/>
              </a:rPr>
              <a:t>36</a:t>
            </a:r>
            <a:r>
              <a:rPr lang="en-GB" b="0" i="0" dirty="0">
                <a:solidFill>
                  <a:srgbClr val="222222"/>
                </a:solidFill>
                <a:effectLst/>
                <a:latin typeface="Arial" panose="020B0604020202020204" pitchFamily="34" charset="0"/>
              </a:rPr>
              <a:t>(4), 606-617.</a:t>
            </a:r>
          </a:p>
          <a:p>
            <a:pPr marL="0" indent="0">
              <a:buNone/>
            </a:pPr>
            <a:r>
              <a:rPr lang="en-GB" b="0" i="0" dirty="0">
                <a:solidFill>
                  <a:srgbClr val="222222"/>
                </a:solidFill>
                <a:effectLst/>
                <a:latin typeface="Arial" panose="020B0604020202020204" pitchFamily="34" charset="0"/>
              </a:rPr>
              <a:t>Little, R. J., &amp; Rubin, D. B. (2019). </a:t>
            </a:r>
            <a:r>
              <a:rPr lang="en-GB" b="0" i="1" dirty="0">
                <a:solidFill>
                  <a:srgbClr val="222222"/>
                </a:solidFill>
                <a:effectLst/>
                <a:latin typeface="Arial" panose="020B0604020202020204" pitchFamily="34" charset="0"/>
              </a:rPr>
              <a:t>Statistical analysis with missing data</a:t>
            </a:r>
            <a:r>
              <a:rPr lang="en-GB" b="0" i="0" dirty="0">
                <a:solidFill>
                  <a:srgbClr val="222222"/>
                </a:solidFill>
                <a:effectLst/>
                <a:latin typeface="Arial" panose="020B0604020202020204" pitchFamily="34" charset="0"/>
              </a:rPr>
              <a:t> (Vol. 793). John Wiley &amp; Sons.</a:t>
            </a:r>
          </a:p>
          <a:p>
            <a:pPr marL="0" indent="0">
              <a:buNone/>
            </a:pPr>
            <a:r>
              <a:rPr lang="en-GB" b="0" i="0" dirty="0">
                <a:solidFill>
                  <a:srgbClr val="222222"/>
                </a:solidFill>
                <a:effectLst/>
                <a:latin typeface="Arial" panose="020B0604020202020204" pitchFamily="34" charset="0"/>
              </a:rPr>
              <a:t>Rubin, D. B. (1996). Multiple imputation after 18+ years. </a:t>
            </a:r>
            <a:r>
              <a:rPr lang="en-GB" b="0" i="1" dirty="0">
                <a:solidFill>
                  <a:srgbClr val="222222"/>
                </a:solidFill>
                <a:effectLst/>
                <a:latin typeface="Arial" panose="020B0604020202020204" pitchFamily="34" charset="0"/>
              </a:rPr>
              <a:t>Journal of the American statistical Association</a:t>
            </a:r>
            <a:r>
              <a:rPr lang="en-GB" b="0" i="0" dirty="0">
                <a:solidFill>
                  <a:srgbClr val="222222"/>
                </a:solidFill>
                <a:effectLst/>
                <a:latin typeface="Arial" panose="020B0604020202020204" pitchFamily="34" charset="0"/>
              </a:rPr>
              <a:t>, </a:t>
            </a:r>
            <a:r>
              <a:rPr lang="en-GB" b="0" i="1" dirty="0">
                <a:solidFill>
                  <a:srgbClr val="222222"/>
                </a:solidFill>
                <a:effectLst/>
                <a:latin typeface="Arial" panose="020B0604020202020204" pitchFamily="34" charset="0"/>
              </a:rPr>
              <a:t>91</a:t>
            </a:r>
            <a:r>
              <a:rPr lang="en-GB" b="0" i="0" dirty="0">
                <a:solidFill>
                  <a:srgbClr val="222222"/>
                </a:solidFill>
                <a:effectLst/>
                <a:latin typeface="Arial" panose="020B0604020202020204" pitchFamily="34" charset="0"/>
              </a:rPr>
              <a:t>(434), 473-489.</a:t>
            </a:r>
          </a:p>
          <a:p>
            <a:pPr marL="0" indent="0">
              <a:buNone/>
            </a:pPr>
            <a:r>
              <a:rPr lang="en-GB" b="0" i="0" dirty="0">
                <a:solidFill>
                  <a:srgbClr val="222222"/>
                </a:solidFill>
                <a:effectLst/>
                <a:latin typeface="Arial" panose="020B0604020202020204" pitchFamily="34" charset="0"/>
              </a:rPr>
              <a:t>Schafer, J. L. (1997). </a:t>
            </a:r>
            <a:r>
              <a:rPr lang="en-GB" b="0" i="1" dirty="0">
                <a:solidFill>
                  <a:srgbClr val="222222"/>
                </a:solidFill>
                <a:effectLst/>
                <a:latin typeface="Arial" panose="020B0604020202020204" pitchFamily="34" charset="0"/>
              </a:rPr>
              <a:t>Analysis of incomplete multivariate data</a:t>
            </a:r>
            <a:r>
              <a:rPr lang="en-GB" b="0" i="0" dirty="0">
                <a:solidFill>
                  <a:srgbClr val="222222"/>
                </a:solidFill>
                <a:effectLst/>
                <a:latin typeface="Arial" panose="020B0604020202020204" pitchFamily="34" charset="0"/>
              </a:rPr>
              <a:t>. CRC press.</a:t>
            </a:r>
          </a:p>
          <a:p>
            <a:pPr marL="0" indent="0">
              <a:buNone/>
            </a:pPr>
            <a:r>
              <a:rPr lang="en-GB" b="0" i="0" dirty="0">
                <a:solidFill>
                  <a:srgbClr val="222222"/>
                </a:solidFill>
                <a:effectLst/>
                <a:latin typeface="Arial" panose="020B0604020202020204" pitchFamily="34" charset="0"/>
              </a:rPr>
              <a:t>Van </a:t>
            </a:r>
            <a:r>
              <a:rPr lang="en-GB" b="0" i="0" dirty="0" err="1">
                <a:solidFill>
                  <a:srgbClr val="222222"/>
                </a:solidFill>
                <a:effectLst/>
                <a:latin typeface="Arial" panose="020B0604020202020204" pitchFamily="34" charset="0"/>
              </a:rPr>
              <a:t>Buuren</a:t>
            </a:r>
            <a:r>
              <a:rPr lang="en-GB" b="0" i="0" dirty="0">
                <a:solidFill>
                  <a:srgbClr val="222222"/>
                </a:solidFill>
                <a:effectLst/>
                <a:latin typeface="Arial" panose="020B0604020202020204" pitchFamily="34" charset="0"/>
              </a:rPr>
              <a:t>, S., &amp; </a:t>
            </a:r>
            <a:r>
              <a:rPr lang="en-GB" b="0" i="0" dirty="0" err="1">
                <a:solidFill>
                  <a:srgbClr val="222222"/>
                </a:solidFill>
                <a:effectLst/>
                <a:latin typeface="Arial" panose="020B0604020202020204" pitchFamily="34" charset="0"/>
              </a:rPr>
              <a:t>Groothuis-Oudshoorn</a:t>
            </a:r>
            <a:r>
              <a:rPr lang="en-GB" b="0" i="0" dirty="0">
                <a:solidFill>
                  <a:srgbClr val="222222"/>
                </a:solidFill>
                <a:effectLst/>
                <a:latin typeface="Arial" panose="020B0604020202020204" pitchFamily="34" charset="0"/>
              </a:rPr>
              <a:t>, K. (2011). mice: Multivariate imputation by chained equations in R. </a:t>
            </a:r>
            <a:r>
              <a:rPr lang="en-GB" b="0" i="1" dirty="0">
                <a:solidFill>
                  <a:srgbClr val="222222"/>
                </a:solidFill>
                <a:effectLst/>
                <a:latin typeface="Arial" panose="020B0604020202020204" pitchFamily="34" charset="0"/>
              </a:rPr>
              <a:t>Journal of statistical software</a:t>
            </a:r>
            <a:r>
              <a:rPr lang="en-GB" b="0" i="0" dirty="0">
                <a:solidFill>
                  <a:srgbClr val="222222"/>
                </a:solidFill>
                <a:effectLst/>
                <a:latin typeface="Arial" panose="020B0604020202020204" pitchFamily="34" charset="0"/>
              </a:rPr>
              <a:t>, </a:t>
            </a:r>
            <a:r>
              <a:rPr lang="en-GB" b="0" i="1" dirty="0">
                <a:solidFill>
                  <a:srgbClr val="222222"/>
                </a:solidFill>
                <a:effectLst/>
                <a:latin typeface="Arial" panose="020B0604020202020204" pitchFamily="34" charset="0"/>
              </a:rPr>
              <a:t>45</a:t>
            </a:r>
            <a:r>
              <a:rPr lang="en-GB" b="0" i="0" dirty="0">
                <a:solidFill>
                  <a:srgbClr val="222222"/>
                </a:solidFill>
                <a:effectLst/>
                <a:latin typeface="Arial" panose="020B0604020202020204" pitchFamily="34" charset="0"/>
              </a:rPr>
              <a:t>, 1-67.</a:t>
            </a:r>
          </a:p>
          <a:p>
            <a:pPr marL="0" indent="0">
              <a:buNone/>
            </a:pPr>
            <a:r>
              <a:rPr lang="en-GB" b="0" i="0" dirty="0" err="1">
                <a:solidFill>
                  <a:srgbClr val="222222"/>
                </a:solidFill>
                <a:effectLst/>
                <a:latin typeface="Arial" panose="020B0604020202020204" pitchFamily="34" charset="0"/>
              </a:rPr>
              <a:t>Vink</a:t>
            </a:r>
            <a:r>
              <a:rPr lang="en-GB" b="0" i="0" dirty="0">
                <a:solidFill>
                  <a:srgbClr val="222222"/>
                </a:solidFill>
                <a:effectLst/>
                <a:latin typeface="Arial" panose="020B0604020202020204" pitchFamily="34" charset="0"/>
              </a:rPr>
              <a:t>, G., Frank, L. E., Pannekoek, J., &amp; Van </a:t>
            </a:r>
            <a:r>
              <a:rPr lang="en-GB" b="0" i="0" dirty="0" err="1">
                <a:solidFill>
                  <a:srgbClr val="222222"/>
                </a:solidFill>
                <a:effectLst/>
                <a:latin typeface="Arial" panose="020B0604020202020204" pitchFamily="34" charset="0"/>
              </a:rPr>
              <a:t>Buuren</a:t>
            </a:r>
            <a:r>
              <a:rPr lang="en-GB" b="0" i="0" dirty="0">
                <a:solidFill>
                  <a:srgbClr val="222222"/>
                </a:solidFill>
                <a:effectLst/>
                <a:latin typeface="Arial" panose="020B0604020202020204" pitchFamily="34" charset="0"/>
              </a:rPr>
              <a:t>, S. (2014). Predictive mean matching imputation of semicontinuous variables. </a:t>
            </a:r>
            <a:r>
              <a:rPr lang="en-GB" b="0" i="1" dirty="0" err="1">
                <a:solidFill>
                  <a:srgbClr val="222222"/>
                </a:solidFill>
                <a:effectLst/>
                <a:latin typeface="Arial" panose="020B0604020202020204" pitchFamily="34" charset="0"/>
              </a:rPr>
              <a:t>Statistica</a:t>
            </a:r>
            <a:r>
              <a:rPr lang="en-GB" b="0" i="1" dirty="0">
                <a:solidFill>
                  <a:srgbClr val="222222"/>
                </a:solidFill>
                <a:effectLst/>
                <a:latin typeface="Arial" panose="020B0604020202020204" pitchFamily="34" charset="0"/>
              </a:rPr>
              <a:t> </a:t>
            </a:r>
            <a:r>
              <a:rPr lang="en-GB" b="0" i="1" dirty="0" err="1">
                <a:solidFill>
                  <a:srgbClr val="222222"/>
                </a:solidFill>
                <a:effectLst/>
                <a:latin typeface="Arial" panose="020B0604020202020204" pitchFamily="34" charset="0"/>
              </a:rPr>
              <a:t>Neerlandica</a:t>
            </a:r>
            <a:r>
              <a:rPr lang="en-GB" b="0" i="0" dirty="0">
                <a:solidFill>
                  <a:srgbClr val="222222"/>
                </a:solidFill>
                <a:effectLst/>
                <a:latin typeface="Arial" panose="020B0604020202020204" pitchFamily="34" charset="0"/>
              </a:rPr>
              <a:t>, </a:t>
            </a:r>
            <a:r>
              <a:rPr lang="en-GB" b="0" i="1" dirty="0">
                <a:solidFill>
                  <a:srgbClr val="222222"/>
                </a:solidFill>
                <a:effectLst/>
                <a:latin typeface="Arial" panose="020B0604020202020204" pitchFamily="34" charset="0"/>
              </a:rPr>
              <a:t>68</a:t>
            </a:r>
            <a:r>
              <a:rPr lang="en-GB" b="0" i="0" dirty="0">
                <a:solidFill>
                  <a:srgbClr val="222222"/>
                </a:solidFill>
                <a:effectLst/>
                <a:latin typeface="Arial" panose="020B0604020202020204" pitchFamily="34" charset="0"/>
              </a:rPr>
              <a:t>(1), 61-90.</a:t>
            </a:r>
            <a:endParaRPr lang="en-GB" dirty="0">
              <a:solidFill>
                <a:srgbClr val="222222"/>
              </a:solidFill>
              <a:latin typeface="Arial" panose="020B0604020202020204" pitchFamily="34" charset="0"/>
            </a:endParaRPr>
          </a:p>
          <a:p>
            <a:pPr marL="0" indent="0">
              <a:buNone/>
            </a:pPr>
            <a:endParaRPr lang="en-GB" dirty="0"/>
          </a:p>
        </p:txBody>
      </p:sp>
    </p:spTree>
    <p:extLst>
      <p:ext uri="{BB962C8B-B14F-4D97-AF65-F5344CB8AC3E}">
        <p14:creationId xmlns:p14="http://schemas.microsoft.com/office/powerpoint/2010/main" val="40461523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C541B88-1AE9-40C3-AFD5-967787C197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E5F17139-31EE-46AC-B04F-DBBD852DD6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890596"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C276270-9B9B-97F0-9FF4-A3C130CED321}"/>
              </a:ext>
            </a:extLst>
          </p:cNvPr>
          <p:cNvSpPr>
            <a:spLocks noGrp="1"/>
          </p:cNvSpPr>
          <p:nvPr>
            <p:ph type="title"/>
          </p:nvPr>
        </p:nvSpPr>
        <p:spPr>
          <a:xfrm>
            <a:off x="838200" y="1195697"/>
            <a:ext cx="3200400" cy="4238118"/>
          </a:xfrm>
        </p:spPr>
        <p:txBody>
          <a:bodyPr>
            <a:normAutofit/>
          </a:bodyPr>
          <a:lstStyle/>
          <a:p>
            <a:r>
              <a:rPr lang="en-GB">
                <a:solidFill>
                  <a:schemeClr val="bg1"/>
                </a:solidFill>
              </a:rPr>
              <a:t>How do we identify something that doesn’t exist? </a:t>
            </a:r>
          </a:p>
        </p:txBody>
      </p:sp>
      <p:grpSp>
        <p:nvGrpSpPr>
          <p:cNvPr id="13" name="Graphic 38">
            <a:extLst>
              <a:ext uri="{FF2B5EF4-FFF2-40B4-BE49-F238E27FC236}">
                <a16:creationId xmlns:a16="http://schemas.microsoft.com/office/drawing/2014/main" id="{7CF625D3-71A3-4F30-A096-8EF334E959D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02912"/>
            <a:ext cx="1910252" cy="709660"/>
            <a:chOff x="2267504" y="2540250"/>
            <a:chExt cx="1990951" cy="739640"/>
          </a:xfrm>
          <a:solidFill>
            <a:schemeClr val="bg1"/>
          </a:solidFill>
        </p:grpSpPr>
        <p:sp>
          <p:nvSpPr>
            <p:cNvPr id="14" name="Freeform: Shape 13">
              <a:extLst>
                <a:ext uri="{FF2B5EF4-FFF2-40B4-BE49-F238E27FC236}">
                  <a16:creationId xmlns:a16="http://schemas.microsoft.com/office/drawing/2014/main" id="{C6754E2F-F56E-4BA3-99DD-8EBF110E34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67504" y="254025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5835 h 286230"/>
                <a:gd name="connsiteX8" fmla="*/ 255835 w 1990951"/>
                <a:gd name="connsiteY8" fmla="*/ 0 h 286230"/>
                <a:gd name="connsiteX9" fmla="*/ 504071 w 1990951"/>
                <a:gd name="connsiteY9" fmla="*/ 245703 h 286230"/>
                <a:gd name="connsiteX10" fmla="*/ 749773 w 1990951"/>
                <a:gd name="connsiteY10" fmla="*/ 0 h 286230"/>
                <a:gd name="connsiteX11" fmla="*/ 995476 w 1990951"/>
                <a:gd name="connsiteY11" fmla="*/ 245703 h 286230"/>
                <a:gd name="connsiteX12" fmla="*/ 1243712 w 1990951"/>
                <a:gd name="connsiteY12" fmla="*/ 0 h 286230"/>
                <a:gd name="connsiteX13" fmla="*/ 1489414 w 1990951"/>
                <a:gd name="connsiteY13" fmla="*/ 245703 h 286230"/>
                <a:gd name="connsiteX14" fmla="*/ 1735117 w 1990951"/>
                <a:gd name="connsiteY14" fmla="*/ 0 h 286230"/>
                <a:gd name="connsiteX15" fmla="*/ 1990952 w 1990951"/>
                <a:gd name="connsiteY15" fmla="*/ 255835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5835"/>
                  </a:lnTo>
                  <a:lnTo>
                    <a:pt x="255835" y="0"/>
                  </a:lnTo>
                  <a:lnTo>
                    <a:pt x="504071" y="245703"/>
                  </a:lnTo>
                  <a:lnTo>
                    <a:pt x="749773" y="0"/>
                  </a:lnTo>
                  <a:lnTo>
                    <a:pt x="995476" y="245703"/>
                  </a:lnTo>
                  <a:lnTo>
                    <a:pt x="1243712" y="0"/>
                  </a:lnTo>
                  <a:lnTo>
                    <a:pt x="1489414" y="245703"/>
                  </a:lnTo>
                  <a:lnTo>
                    <a:pt x="1735117" y="0"/>
                  </a:lnTo>
                  <a:lnTo>
                    <a:pt x="1990952" y="255835"/>
                  </a:lnTo>
                  <a:lnTo>
                    <a:pt x="1973221" y="276099"/>
                  </a:lnTo>
                  <a:lnTo>
                    <a:pt x="1735117" y="40528"/>
                  </a:lnTo>
                  <a:close/>
                </a:path>
              </a:pathLst>
            </a:custGeom>
            <a:grpFill/>
            <a:ln w="25320" cap="flat">
              <a:noFill/>
              <a:prstDash val="solid"/>
              <a:miter/>
            </a:ln>
          </p:spPr>
          <p:txBody>
            <a:bodyPr rtlCol="0" anchor="ctr"/>
            <a:lstStyle/>
            <a:p>
              <a:endParaRPr lang="en-US" dirty="0"/>
            </a:p>
          </p:txBody>
        </p:sp>
        <p:sp>
          <p:nvSpPr>
            <p:cNvPr id="15" name="Freeform: Shape 14">
              <a:extLst>
                <a:ext uri="{FF2B5EF4-FFF2-40B4-BE49-F238E27FC236}">
                  <a16:creationId xmlns:a16="http://schemas.microsoft.com/office/drawing/2014/main" id="{24A69059-7C49-49C6-B071-F2A9B558E0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67504" y="299366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8368 h 286230"/>
                <a:gd name="connsiteX8" fmla="*/ 255835 w 1990951"/>
                <a:gd name="connsiteY8" fmla="*/ 0 h 286230"/>
                <a:gd name="connsiteX9" fmla="*/ 504071 w 1990951"/>
                <a:gd name="connsiteY9" fmla="*/ 248236 h 286230"/>
                <a:gd name="connsiteX10" fmla="*/ 749773 w 1990951"/>
                <a:gd name="connsiteY10" fmla="*/ 0 h 286230"/>
                <a:gd name="connsiteX11" fmla="*/ 995476 w 1990951"/>
                <a:gd name="connsiteY11" fmla="*/ 248236 h 286230"/>
                <a:gd name="connsiteX12" fmla="*/ 1243712 w 1990951"/>
                <a:gd name="connsiteY12" fmla="*/ 0 h 286230"/>
                <a:gd name="connsiteX13" fmla="*/ 1489414 w 1990951"/>
                <a:gd name="connsiteY13" fmla="*/ 248236 h 286230"/>
                <a:gd name="connsiteX14" fmla="*/ 1735117 w 1990951"/>
                <a:gd name="connsiteY14" fmla="*/ 0 h 286230"/>
                <a:gd name="connsiteX15" fmla="*/ 1990952 w 1990951"/>
                <a:gd name="connsiteY15" fmla="*/ 258368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8368"/>
                  </a:lnTo>
                  <a:lnTo>
                    <a:pt x="255835" y="0"/>
                  </a:lnTo>
                  <a:lnTo>
                    <a:pt x="504071" y="248236"/>
                  </a:lnTo>
                  <a:lnTo>
                    <a:pt x="749773" y="0"/>
                  </a:lnTo>
                  <a:lnTo>
                    <a:pt x="995476" y="248236"/>
                  </a:lnTo>
                  <a:lnTo>
                    <a:pt x="1243712" y="0"/>
                  </a:lnTo>
                  <a:lnTo>
                    <a:pt x="1489414" y="248236"/>
                  </a:lnTo>
                  <a:lnTo>
                    <a:pt x="1735117" y="0"/>
                  </a:lnTo>
                  <a:lnTo>
                    <a:pt x="1990952" y="258368"/>
                  </a:lnTo>
                  <a:lnTo>
                    <a:pt x="1973221" y="276099"/>
                  </a:lnTo>
                  <a:lnTo>
                    <a:pt x="1735117" y="40528"/>
                  </a:lnTo>
                  <a:close/>
                </a:path>
              </a:pathLst>
            </a:custGeom>
            <a:grpFill/>
            <a:ln w="25320" cap="flat">
              <a:noFill/>
              <a:prstDash val="solid"/>
              <a:miter/>
            </a:ln>
          </p:spPr>
          <p:txBody>
            <a:bodyPr rtlCol="0" anchor="ctr"/>
            <a:lstStyle/>
            <a:p>
              <a:endParaRPr lang="en-US"/>
            </a:p>
          </p:txBody>
        </p:sp>
      </p:grpSp>
      <p:sp>
        <p:nvSpPr>
          <p:cNvPr id="17" name="Oval 16">
            <a:extLst>
              <a:ext uri="{FF2B5EF4-FFF2-40B4-BE49-F238E27FC236}">
                <a16:creationId xmlns:a16="http://schemas.microsoft.com/office/drawing/2014/main" id="{89D16701-DA76-4F72-BB63-E2C3FFBDFE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6260" y="4752208"/>
            <a:ext cx="365021" cy="365021"/>
          </a:xfrm>
          <a:prstGeom prst="ellipse">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 name="Oval 18">
            <a:extLst>
              <a:ext uri="{FF2B5EF4-FFF2-40B4-BE49-F238E27FC236}">
                <a16:creationId xmlns:a16="http://schemas.microsoft.com/office/drawing/2014/main" id="{1CC28BE1-9DC6-43FE-9582-39F091098D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6260" y="4752208"/>
            <a:ext cx="365021" cy="365021"/>
          </a:xfrm>
          <a:prstGeom prst="ellipse">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21" name="Graphic 4">
            <a:extLst>
              <a:ext uri="{FF2B5EF4-FFF2-40B4-BE49-F238E27FC236}">
                <a16:creationId xmlns:a16="http://schemas.microsoft.com/office/drawing/2014/main" id="{AF9AF3F3-CE0C-4125-BDD7-346487FA0B4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09667" y="5539935"/>
            <a:ext cx="975169" cy="975171"/>
            <a:chOff x="5829300" y="3162300"/>
            <a:chExt cx="532256" cy="532257"/>
          </a:xfrm>
          <a:solidFill>
            <a:schemeClr val="bg1"/>
          </a:solidFill>
        </p:grpSpPr>
        <p:sp>
          <p:nvSpPr>
            <p:cNvPr id="22" name="Freeform: Shape 21">
              <a:extLst>
                <a:ext uri="{FF2B5EF4-FFF2-40B4-BE49-F238E27FC236}">
                  <a16:creationId xmlns:a16="http://schemas.microsoft.com/office/drawing/2014/main" id="{B31DFBFA-CF4D-4940-9086-26F83E5C6B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9208" y="3192208"/>
              <a:ext cx="112966" cy="112966"/>
            </a:xfrm>
            <a:custGeom>
              <a:avLst/>
              <a:gdLst>
                <a:gd name="connsiteX0" fmla="*/ 112967 w 112966"/>
                <a:gd name="connsiteY0" fmla="*/ 0 h 112966"/>
                <a:gd name="connsiteX1" fmla="*/ 0 w 112966"/>
                <a:gd name="connsiteY1" fmla="*/ 112967 h 112966"/>
                <a:gd name="connsiteX2" fmla="*/ 112967 w 112966"/>
                <a:gd name="connsiteY2" fmla="*/ 0 h 112966"/>
              </a:gdLst>
              <a:ahLst/>
              <a:cxnLst>
                <a:cxn ang="0">
                  <a:pos x="connsiteX0" y="connsiteY0"/>
                </a:cxn>
                <a:cxn ang="0">
                  <a:pos x="connsiteX1" y="connsiteY1"/>
                </a:cxn>
                <a:cxn ang="0">
                  <a:pos x="connsiteX2" y="connsiteY2"/>
                </a:cxn>
              </a:cxnLst>
              <a:rect l="l" t="t" r="r" b="b"/>
              <a:pathLst>
                <a:path w="112966" h="112966">
                  <a:moveTo>
                    <a:pt x="112967" y="0"/>
                  </a:moveTo>
                  <a:lnTo>
                    <a:pt x="0" y="112967"/>
                  </a:lnTo>
                  <a:cubicBezTo>
                    <a:pt x="25356" y="64747"/>
                    <a:pt x="64747" y="25356"/>
                    <a:pt x="112967" y="0"/>
                  </a:cubicBezTo>
                  <a:close/>
                </a:path>
              </a:pathLst>
            </a:custGeom>
            <a:grpFill/>
            <a:ln w="952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27854033-BD20-4C77-8C5B-048F4B3BDD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1205" y="3164205"/>
              <a:ext cx="230314" cy="230314"/>
            </a:xfrm>
            <a:custGeom>
              <a:avLst/>
              <a:gdLst>
                <a:gd name="connsiteX0" fmla="*/ 230314 w 230314"/>
                <a:gd name="connsiteY0" fmla="*/ 0 h 230314"/>
                <a:gd name="connsiteX1" fmla="*/ 0 w 230314"/>
                <a:gd name="connsiteY1" fmla="*/ 230314 h 230314"/>
                <a:gd name="connsiteX2" fmla="*/ 3524 w 230314"/>
                <a:gd name="connsiteY2" fmla="*/ 209550 h 230314"/>
                <a:gd name="connsiteX3" fmla="*/ 209550 w 230314"/>
                <a:gd name="connsiteY3" fmla="*/ 3524 h 230314"/>
                <a:gd name="connsiteX4" fmla="*/ 230314 w 230314"/>
                <a:gd name="connsiteY4" fmla="*/ 0 h 230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314" h="230314">
                  <a:moveTo>
                    <a:pt x="230314" y="0"/>
                  </a:moveTo>
                  <a:lnTo>
                    <a:pt x="0" y="230314"/>
                  </a:lnTo>
                  <a:cubicBezTo>
                    <a:pt x="953" y="223361"/>
                    <a:pt x="2095" y="216408"/>
                    <a:pt x="3524" y="209550"/>
                  </a:cubicBezTo>
                  <a:lnTo>
                    <a:pt x="209550" y="3524"/>
                  </a:lnTo>
                  <a:cubicBezTo>
                    <a:pt x="216408" y="2095"/>
                    <a:pt x="223361" y="953"/>
                    <a:pt x="230314" y="0"/>
                  </a:cubicBezTo>
                  <a:close/>
                </a:path>
              </a:pathLst>
            </a:custGeom>
            <a:grp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BC93AA74-BEB3-444F-835B-7AA6ECE617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29300" y="3162300"/>
              <a:ext cx="294131" cy="294131"/>
            </a:xfrm>
            <a:custGeom>
              <a:avLst/>
              <a:gdLst>
                <a:gd name="connsiteX0" fmla="*/ 294132 w 294131"/>
                <a:gd name="connsiteY0" fmla="*/ 1238 h 294131"/>
                <a:gd name="connsiteX1" fmla="*/ 1238 w 294131"/>
                <a:gd name="connsiteY1" fmla="*/ 294132 h 294131"/>
                <a:gd name="connsiteX2" fmla="*/ 0 w 294131"/>
                <a:gd name="connsiteY2" fmla="*/ 278225 h 294131"/>
                <a:gd name="connsiteX3" fmla="*/ 278225 w 294131"/>
                <a:gd name="connsiteY3" fmla="*/ 0 h 294131"/>
                <a:gd name="connsiteX4" fmla="*/ 294132 w 294131"/>
                <a:gd name="connsiteY4" fmla="*/ 1238 h 294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131" h="294131">
                  <a:moveTo>
                    <a:pt x="294132" y="1238"/>
                  </a:moveTo>
                  <a:lnTo>
                    <a:pt x="1238" y="294132"/>
                  </a:lnTo>
                  <a:cubicBezTo>
                    <a:pt x="667" y="288893"/>
                    <a:pt x="0" y="283559"/>
                    <a:pt x="0" y="278225"/>
                  </a:cubicBezTo>
                  <a:lnTo>
                    <a:pt x="278225" y="0"/>
                  </a:lnTo>
                  <a:cubicBezTo>
                    <a:pt x="283559" y="0"/>
                    <a:pt x="288893" y="667"/>
                    <a:pt x="294132" y="1238"/>
                  </a:cubicBezTo>
                  <a:close/>
                </a:path>
              </a:pathLst>
            </a:custGeom>
            <a:grp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F00DF1C9-6952-4704-B8B3-95406E18E4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7205" y="3170110"/>
              <a:ext cx="337184" cy="337280"/>
            </a:xfrm>
            <a:custGeom>
              <a:avLst/>
              <a:gdLst>
                <a:gd name="connsiteX0" fmla="*/ 337185 w 337184"/>
                <a:gd name="connsiteY0" fmla="*/ 3905 h 337280"/>
                <a:gd name="connsiteX1" fmla="*/ 3810 w 337184"/>
                <a:gd name="connsiteY1" fmla="*/ 337280 h 337280"/>
                <a:gd name="connsiteX2" fmla="*/ 0 w 337184"/>
                <a:gd name="connsiteY2" fmla="*/ 323850 h 337280"/>
                <a:gd name="connsiteX3" fmla="*/ 323850 w 337184"/>
                <a:gd name="connsiteY3" fmla="*/ 0 h 337280"/>
                <a:gd name="connsiteX4" fmla="*/ 337185 w 337184"/>
                <a:gd name="connsiteY4" fmla="*/ 3905 h 33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184" h="337280">
                  <a:moveTo>
                    <a:pt x="337185" y="3905"/>
                  </a:moveTo>
                  <a:lnTo>
                    <a:pt x="3810" y="337280"/>
                  </a:lnTo>
                  <a:cubicBezTo>
                    <a:pt x="2381" y="332899"/>
                    <a:pt x="1143" y="328422"/>
                    <a:pt x="0" y="323850"/>
                  </a:cubicBezTo>
                  <a:lnTo>
                    <a:pt x="323850" y="0"/>
                  </a:lnTo>
                  <a:cubicBezTo>
                    <a:pt x="328327" y="1715"/>
                    <a:pt x="332804" y="2477"/>
                    <a:pt x="337185" y="3905"/>
                  </a:cubicBezTo>
                  <a:close/>
                </a:path>
              </a:pathLst>
            </a:custGeom>
            <a:grp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B34783FD-297C-40D2-964B-DBAE4DE283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3207" y="3186207"/>
              <a:ext cx="364617" cy="364617"/>
            </a:xfrm>
            <a:custGeom>
              <a:avLst/>
              <a:gdLst>
                <a:gd name="connsiteX0" fmla="*/ 364617 w 364617"/>
                <a:gd name="connsiteY0" fmla="*/ 5620 h 364617"/>
                <a:gd name="connsiteX1" fmla="*/ 5620 w 364617"/>
                <a:gd name="connsiteY1" fmla="*/ 364617 h 364617"/>
                <a:gd name="connsiteX2" fmla="*/ 0 w 364617"/>
                <a:gd name="connsiteY2" fmla="*/ 353187 h 364617"/>
                <a:gd name="connsiteX3" fmla="*/ 353187 w 364617"/>
                <a:gd name="connsiteY3" fmla="*/ 0 h 364617"/>
                <a:gd name="connsiteX4" fmla="*/ 364617 w 364617"/>
                <a:gd name="connsiteY4" fmla="*/ 5620 h 364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617" h="364617">
                  <a:moveTo>
                    <a:pt x="364617" y="5620"/>
                  </a:moveTo>
                  <a:lnTo>
                    <a:pt x="5620" y="364617"/>
                  </a:lnTo>
                  <a:cubicBezTo>
                    <a:pt x="3620" y="360902"/>
                    <a:pt x="1715" y="357092"/>
                    <a:pt x="0" y="353187"/>
                  </a:cubicBezTo>
                  <a:lnTo>
                    <a:pt x="353187" y="0"/>
                  </a:lnTo>
                  <a:cubicBezTo>
                    <a:pt x="357092" y="1715"/>
                    <a:pt x="360902" y="3715"/>
                    <a:pt x="364617" y="5620"/>
                  </a:cubicBezTo>
                  <a:close/>
                </a:path>
              </a:pathLst>
            </a:custGeom>
            <a:grp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DE621623-0357-4FD5-A1AC-4005010259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5305" y="3208305"/>
              <a:ext cx="380238" cy="380238"/>
            </a:xfrm>
            <a:custGeom>
              <a:avLst/>
              <a:gdLst>
                <a:gd name="connsiteX0" fmla="*/ 380238 w 380238"/>
                <a:gd name="connsiteY0" fmla="*/ 7239 h 380238"/>
                <a:gd name="connsiteX1" fmla="*/ 7239 w 380238"/>
                <a:gd name="connsiteY1" fmla="*/ 380238 h 380238"/>
                <a:gd name="connsiteX2" fmla="*/ 0 w 380238"/>
                <a:gd name="connsiteY2" fmla="*/ 370713 h 380238"/>
                <a:gd name="connsiteX3" fmla="*/ 370237 w 380238"/>
                <a:gd name="connsiteY3" fmla="*/ 0 h 380238"/>
                <a:gd name="connsiteX4" fmla="*/ 380238 w 380238"/>
                <a:gd name="connsiteY4" fmla="*/ 7239 h 380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238" h="380238">
                  <a:moveTo>
                    <a:pt x="380238" y="7239"/>
                  </a:moveTo>
                  <a:lnTo>
                    <a:pt x="7239" y="380238"/>
                  </a:lnTo>
                  <a:cubicBezTo>
                    <a:pt x="4763" y="377000"/>
                    <a:pt x="2381" y="373571"/>
                    <a:pt x="0" y="370713"/>
                  </a:cubicBezTo>
                  <a:lnTo>
                    <a:pt x="370237" y="0"/>
                  </a:lnTo>
                  <a:cubicBezTo>
                    <a:pt x="373571" y="2381"/>
                    <a:pt x="377000" y="4763"/>
                    <a:pt x="380238" y="7239"/>
                  </a:cubicBezTo>
                  <a:close/>
                </a:path>
              </a:pathLst>
            </a:custGeom>
            <a:grp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024F346E-10A0-458F-A9CA-8C0079472F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02832" y="3235832"/>
              <a:ext cx="385191" cy="385191"/>
            </a:xfrm>
            <a:custGeom>
              <a:avLst/>
              <a:gdLst>
                <a:gd name="connsiteX0" fmla="*/ 380905 w 385191"/>
                <a:gd name="connsiteY0" fmla="*/ 4286 h 385191"/>
                <a:gd name="connsiteX1" fmla="*/ 385191 w 385191"/>
                <a:gd name="connsiteY1" fmla="*/ 8573 h 385191"/>
                <a:gd name="connsiteX2" fmla="*/ 8573 w 385191"/>
                <a:gd name="connsiteY2" fmla="*/ 385191 h 385191"/>
                <a:gd name="connsiteX3" fmla="*/ 4286 w 385191"/>
                <a:gd name="connsiteY3" fmla="*/ 380905 h 385191"/>
                <a:gd name="connsiteX4" fmla="*/ 0 w 385191"/>
                <a:gd name="connsiteY4" fmla="*/ 376523 h 385191"/>
                <a:gd name="connsiteX5" fmla="*/ 376523 w 385191"/>
                <a:gd name="connsiteY5" fmla="*/ 0 h 385191"/>
                <a:gd name="connsiteX6" fmla="*/ 380905 w 385191"/>
                <a:gd name="connsiteY6" fmla="*/ 4286 h 385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5191" h="385191">
                  <a:moveTo>
                    <a:pt x="380905" y="4286"/>
                  </a:moveTo>
                  <a:lnTo>
                    <a:pt x="385191" y="8573"/>
                  </a:lnTo>
                  <a:lnTo>
                    <a:pt x="8573" y="385191"/>
                  </a:lnTo>
                  <a:lnTo>
                    <a:pt x="4286" y="380905"/>
                  </a:lnTo>
                  <a:cubicBezTo>
                    <a:pt x="2762" y="379476"/>
                    <a:pt x="1334" y="377952"/>
                    <a:pt x="0" y="376523"/>
                  </a:cubicBezTo>
                  <a:lnTo>
                    <a:pt x="376523" y="0"/>
                  </a:lnTo>
                  <a:cubicBezTo>
                    <a:pt x="377952" y="1334"/>
                    <a:pt x="379476" y="2667"/>
                    <a:pt x="380905" y="4286"/>
                  </a:cubicBezTo>
                  <a:close/>
                </a:path>
              </a:pathLst>
            </a:custGeom>
            <a:grp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7937A2F7-01A9-47F3-BED6-B61D998408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35789" y="3268313"/>
              <a:ext cx="379761" cy="380237"/>
            </a:xfrm>
            <a:custGeom>
              <a:avLst/>
              <a:gdLst>
                <a:gd name="connsiteX0" fmla="*/ 372428 w 379761"/>
                <a:gd name="connsiteY0" fmla="*/ 0 h 380237"/>
                <a:gd name="connsiteX1" fmla="*/ 379762 w 379761"/>
                <a:gd name="connsiteY1" fmla="*/ 9525 h 380237"/>
                <a:gd name="connsiteX2" fmla="*/ 9525 w 379761"/>
                <a:gd name="connsiteY2" fmla="*/ 380238 h 380237"/>
                <a:gd name="connsiteX3" fmla="*/ 0 w 379761"/>
                <a:gd name="connsiteY3" fmla="*/ 372904 h 380237"/>
              </a:gdLst>
              <a:ahLst/>
              <a:cxnLst>
                <a:cxn ang="0">
                  <a:pos x="connsiteX0" y="connsiteY0"/>
                </a:cxn>
                <a:cxn ang="0">
                  <a:pos x="connsiteX1" y="connsiteY1"/>
                </a:cxn>
                <a:cxn ang="0">
                  <a:pos x="connsiteX2" y="connsiteY2"/>
                </a:cxn>
                <a:cxn ang="0">
                  <a:pos x="connsiteX3" y="connsiteY3"/>
                </a:cxn>
              </a:cxnLst>
              <a:rect l="l" t="t" r="r" b="b"/>
              <a:pathLst>
                <a:path w="379761" h="380237">
                  <a:moveTo>
                    <a:pt x="372428" y="0"/>
                  </a:moveTo>
                  <a:cubicBezTo>
                    <a:pt x="374999" y="3239"/>
                    <a:pt x="377381" y="6572"/>
                    <a:pt x="379762" y="9525"/>
                  </a:cubicBezTo>
                  <a:lnTo>
                    <a:pt x="9525" y="380238"/>
                  </a:lnTo>
                  <a:cubicBezTo>
                    <a:pt x="6096" y="377857"/>
                    <a:pt x="2762" y="375476"/>
                    <a:pt x="0" y="372904"/>
                  </a:cubicBezTo>
                  <a:close/>
                </a:path>
              </a:pathLst>
            </a:custGeom>
            <a:grp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5B44DAF8-5073-441A-82E1-180385D35F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2841" y="3305841"/>
              <a:ext cx="364807" cy="364807"/>
            </a:xfrm>
            <a:custGeom>
              <a:avLst/>
              <a:gdLst>
                <a:gd name="connsiteX0" fmla="*/ 359188 w 364807"/>
                <a:gd name="connsiteY0" fmla="*/ 0 h 364807"/>
                <a:gd name="connsiteX1" fmla="*/ 364808 w 364807"/>
                <a:gd name="connsiteY1" fmla="*/ 11621 h 364807"/>
                <a:gd name="connsiteX2" fmla="*/ 11621 w 364807"/>
                <a:gd name="connsiteY2" fmla="*/ 364808 h 364807"/>
                <a:gd name="connsiteX3" fmla="*/ 0 w 364807"/>
                <a:gd name="connsiteY3" fmla="*/ 359188 h 364807"/>
              </a:gdLst>
              <a:ahLst/>
              <a:cxnLst>
                <a:cxn ang="0">
                  <a:pos x="connsiteX0" y="connsiteY0"/>
                </a:cxn>
                <a:cxn ang="0">
                  <a:pos x="connsiteX1" y="connsiteY1"/>
                </a:cxn>
                <a:cxn ang="0">
                  <a:pos x="connsiteX2" y="connsiteY2"/>
                </a:cxn>
                <a:cxn ang="0">
                  <a:pos x="connsiteX3" y="connsiteY3"/>
                </a:cxn>
              </a:cxnLst>
              <a:rect l="l" t="t" r="r" b="b"/>
              <a:pathLst>
                <a:path w="364807" h="364807">
                  <a:moveTo>
                    <a:pt x="359188" y="0"/>
                  </a:moveTo>
                  <a:cubicBezTo>
                    <a:pt x="361188" y="3905"/>
                    <a:pt x="362998" y="7715"/>
                    <a:pt x="364808" y="11621"/>
                  </a:cubicBezTo>
                  <a:lnTo>
                    <a:pt x="11621" y="364808"/>
                  </a:lnTo>
                  <a:cubicBezTo>
                    <a:pt x="7715" y="362998"/>
                    <a:pt x="3905" y="361188"/>
                    <a:pt x="0" y="359188"/>
                  </a:cubicBezTo>
                  <a:close/>
                </a:path>
              </a:pathLst>
            </a:custGeom>
            <a:grp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52B0413D-0E36-4A90-8E6A-9EDC676A60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16370" y="3349466"/>
              <a:ext cx="337280" cy="337280"/>
            </a:xfrm>
            <a:custGeom>
              <a:avLst/>
              <a:gdLst>
                <a:gd name="connsiteX0" fmla="*/ 333470 w 337280"/>
                <a:gd name="connsiteY0" fmla="*/ 0 h 337280"/>
                <a:gd name="connsiteX1" fmla="*/ 337280 w 337280"/>
                <a:gd name="connsiteY1" fmla="*/ 13430 h 337280"/>
                <a:gd name="connsiteX2" fmla="*/ 13430 w 337280"/>
                <a:gd name="connsiteY2" fmla="*/ 337280 h 337280"/>
                <a:gd name="connsiteX3" fmla="*/ 0 w 337280"/>
                <a:gd name="connsiteY3" fmla="*/ 333470 h 337280"/>
              </a:gdLst>
              <a:ahLst/>
              <a:cxnLst>
                <a:cxn ang="0">
                  <a:pos x="connsiteX0" y="connsiteY0"/>
                </a:cxn>
                <a:cxn ang="0">
                  <a:pos x="connsiteX1" y="connsiteY1"/>
                </a:cxn>
                <a:cxn ang="0">
                  <a:pos x="connsiteX2" y="connsiteY2"/>
                </a:cxn>
                <a:cxn ang="0">
                  <a:pos x="connsiteX3" y="connsiteY3"/>
                </a:cxn>
              </a:cxnLst>
              <a:rect l="l" t="t" r="r" b="b"/>
              <a:pathLst>
                <a:path w="337280" h="337280">
                  <a:moveTo>
                    <a:pt x="333470" y="0"/>
                  </a:moveTo>
                  <a:cubicBezTo>
                    <a:pt x="334899" y="4382"/>
                    <a:pt x="336137" y="8858"/>
                    <a:pt x="337280" y="13430"/>
                  </a:cubicBezTo>
                  <a:lnTo>
                    <a:pt x="13430" y="337280"/>
                  </a:lnTo>
                  <a:cubicBezTo>
                    <a:pt x="8858" y="336137"/>
                    <a:pt x="4382" y="334899"/>
                    <a:pt x="0" y="333470"/>
                  </a:cubicBezTo>
                  <a:close/>
                </a:path>
              </a:pathLst>
            </a:custGeom>
            <a:grp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86059ECF-0D50-48AD-B67A-645EC29D33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67329" y="3400425"/>
              <a:ext cx="294227" cy="294132"/>
            </a:xfrm>
            <a:custGeom>
              <a:avLst/>
              <a:gdLst>
                <a:gd name="connsiteX0" fmla="*/ 292989 w 294227"/>
                <a:gd name="connsiteY0" fmla="*/ 0 h 294132"/>
                <a:gd name="connsiteX1" fmla="*/ 294227 w 294227"/>
                <a:gd name="connsiteY1" fmla="*/ 15907 h 294132"/>
                <a:gd name="connsiteX2" fmla="*/ 15907 w 294227"/>
                <a:gd name="connsiteY2" fmla="*/ 294132 h 294132"/>
                <a:gd name="connsiteX3" fmla="*/ 0 w 294227"/>
                <a:gd name="connsiteY3" fmla="*/ 292894 h 294132"/>
              </a:gdLst>
              <a:ahLst/>
              <a:cxnLst>
                <a:cxn ang="0">
                  <a:pos x="connsiteX0" y="connsiteY0"/>
                </a:cxn>
                <a:cxn ang="0">
                  <a:pos x="connsiteX1" y="connsiteY1"/>
                </a:cxn>
                <a:cxn ang="0">
                  <a:pos x="connsiteX2" y="connsiteY2"/>
                </a:cxn>
                <a:cxn ang="0">
                  <a:pos x="connsiteX3" y="connsiteY3"/>
                </a:cxn>
              </a:cxnLst>
              <a:rect l="l" t="t" r="r" b="b"/>
              <a:pathLst>
                <a:path w="294227" h="294132">
                  <a:moveTo>
                    <a:pt x="292989" y="0"/>
                  </a:moveTo>
                  <a:cubicBezTo>
                    <a:pt x="293561" y="5334"/>
                    <a:pt x="293942" y="10668"/>
                    <a:pt x="294227" y="15907"/>
                  </a:cubicBezTo>
                  <a:lnTo>
                    <a:pt x="15907" y="294132"/>
                  </a:lnTo>
                  <a:cubicBezTo>
                    <a:pt x="10668" y="294132"/>
                    <a:pt x="5334" y="293465"/>
                    <a:pt x="0" y="292894"/>
                  </a:cubicBezTo>
                  <a:close/>
                </a:path>
              </a:pathLst>
            </a:custGeom>
            <a:grp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B394906F-6BF2-447E-9886-F12708E128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29337" y="3462337"/>
              <a:ext cx="230314" cy="230314"/>
            </a:xfrm>
            <a:custGeom>
              <a:avLst/>
              <a:gdLst>
                <a:gd name="connsiteX0" fmla="*/ 230315 w 230314"/>
                <a:gd name="connsiteY0" fmla="*/ 0 h 230314"/>
                <a:gd name="connsiteX1" fmla="*/ 226886 w 230314"/>
                <a:gd name="connsiteY1" fmla="*/ 20574 h 230314"/>
                <a:gd name="connsiteX2" fmla="*/ 20669 w 230314"/>
                <a:gd name="connsiteY2" fmla="*/ 226790 h 230314"/>
                <a:gd name="connsiteX3" fmla="*/ 0 w 230314"/>
                <a:gd name="connsiteY3" fmla="*/ 230315 h 230314"/>
              </a:gdLst>
              <a:ahLst/>
              <a:cxnLst>
                <a:cxn ang="0">
                  <a:pos x="connsiteX0" y="connsiteY0"/>
                </a:cxn>
                <a:cxn ang="0">
                  <a:pos x="connsiteX1" y="connsiteY1"/>
                </a:cxn>
                <a:cxn ang="0">
                  <a:pos x="connsiteX2" y="connsiteY2"/>
                </a:cxn>
                <a:cxn ang="0">
                  <a:pos x="connsiteX3" y="connsiteY3"/>
                </a:cxn>
              </a:cxnLst>
              <a:rect l="l" t="t" r="r" b="b"/>
              <a:pathLst>
                <a:path w="230314" h="230314">
                  <a:moveTo>
                    <a:pt x="230315" y="0"/>
                  </a:moveTo>
                  <a:cubicBezTo>
                    <a:pt x="229457" y="6953"/>
                    <a:pt x="228314" y="13716"/>
                    <a:pt x="226886" y="20574"/>
                  </a:cubicBezTo>
                  <a:lnTo>
                    <a:pt x="20669" y="226790"/>
                  </a:lnTo>
                  <a:cubicBezTo>
                    <a:pt x="13811" y="228314"/>
                    <a:pt x="6953" y="229457"/>
                    <a:pt x="0" y="230315"/>
                  </a:cubicBezTo>
                  <a:close/>
                </a:path>
              </a:pathLst>
            </a:custGeom>
            <a:grpFill/>
            <a:ln w="95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A45EB96B-215A-4EBF-A594-2B08222339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18682" y="3551682"/>
              <a:ext cx="112871" cy="112871"/>
            </a:xfrm>
            <a:custGeom>
              <a:avLst/>
              <a:gdLst>
                <a:gd name="connsiteX0" fmla="*/ 112871 w 112871"/>
                <a:gd name="connsiteY0" fmla="*/ 0 h 112871"/>
                <a:gd name="connsiteX1" fmla="*/ 0 w 112871"/>
                <a:gd name="connsiteY1" fmla="*/ 112871 h 112871"/>
              </a:gdLst>
              <a:ahLst/>
              <a:cxnLst>
                <a:cxn ang="0">
                  <a:pos x="connsiteX0" y="connsiteY0"/>
                </a:cxn>
                <a:cxn ang="0">
                  <a:pos x="connsiteX1" y="connsiteY1"/>
                </a:cxn>
              </a:cxnLst>
              <a:rect l="l" t="t" r="r" b="b"/>
              <a:pathLst>
                <a:path w="112871" h="112871">
                  <a:moveTo>
                    <a:pt x="112871" y="0"/>
                  </a:moveTo>
                  <a:cubicBezTo>
                    <a:pt x="87618" y="48239"/>
                    <a:pt x="48239" y="87618"/>
                    <a:pt x="0" y="112871"/>
                  </a:cubicBezTo>
                  <a:close/>
                </a:path>
              </a:pathLst>
            </a:custGeom>
            <a:grpFill/>
            <a:ln w="9525" cap="flat">
              <a:noFill/>
              <a:prstDash val="solid"/>
              <a:miter/>
            </a:ln>
          </p:spPr>
          <p:txBody>
            <a:bodyPr rtlCol="0" anchor="ctr"/>
            <a:lstStyle/>
            <a:p>
              <a:endParaRPr lang="en-US" dirty="0"/>
            </a:p>
          </p:txBody>
        </p:sp>
      </p:grpSp>
      <p:graphicFrame>
        <p:nvGraphicFramePr>
          <p:cNvPr id="5" name="Content Placeholder 2">
            <a:extLst>
              <a:ext uri="{FF2B5EF4-FFF2-40B4-BE49-F238E27FC236}">
                <a16:creationId xmlns:a16="http://schemas.microsoft.com/office/drawing/2014/main" id="{37BFEBD9-42F1-3E8D-E0EE-C0AE117A7702}"/>
              </a:ext>
            </a:extLst>
          </p:cNvPr>
          <p:cNvGraphicFramePr>
            <a:graphicFrameLocks noGrp="1"/>
          </p:cNvGraphicFramePr>
          <p:nvPr>
            <p:ph idx="1"/>
            <p:extLst>
              <p:ext uri="{D42A27DB-BD31-4B8C-83A1-F6EECF244321}">
                <p14:modId xmlns:p14="http://schemas.microsoft.com/office/powerpoint/2010/main" val="3193067310"/>
              </p:ext>
            </p:extLst>
          </p:nvPr>
        </p:nvGraphicFramePr>
        <p:xfrm>
          <a:off x="5484139" y="477540"/>
          <a:ext cx="6301601" cy="587880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extBox 3">
            <a:extLst>
              <a:ext uri="{FF2B5EF4-FFF2-40B4-BE49-F238E27FC236}">
                <a16:creationId xmlns:a16="http://schemas.microsoft.com/office/drawing/2014/main" id="{046329D6-5E29-F61D-3855-590869D87D7B}"/>
              </a:ext>
            </a:extLst>
          </p:cNvPr>
          <p:cNvSpPr txBox="1"/>
          <p:nvPr/>
        </p:nvSpPr>
        <p:spPr>
          <a:xfrm>
            <a:off x="6968865" y="5377300"/>
            <a:ext cx="4552575" cy="1046440"/>
          </a:xfrm>
          <a:prstGeom prst="rect">
            <a:avLst/>
          </a:prstGeom>
          <a:noFill/>
        </p:spPr>
        <p:txBody>
          <a:bodyPr wrap="square" rtlCol="0">
            <a:spAutoFit/>
          </a:bodyPr>
          <a:lstStyle/>
          <a:p>
            <a:r>
              <a:rPr lang="en-GB" sz="2200" dirty="0">
                <a:solidFill>
                  <a:schemeClr val="bg1"/>
                </a:solidFill>
              </a:rPr>
              <a:t>Using statistical tests – Little test of missing data, logistic regressions.</a:t>
            </a:r>
            <a:endParaRPr lang="en-US" sz="2200" dirty="0">
              <a:solidFill>
                <a:schemeClr val="bg1"/>
              </a:solidFill>
            </a:endParaRPr>
          </a:p>
          <a:p>
            <a:endParaRPr lang="en-GB" dirty="0"/>
          </a:p>
        </p:txBody>
      </p:sp>
    </p:spTree>
    <p:extLst>
      <p:ext uri="{BB962C8B-B14F-4D97-AF65-F5344CB8AC3E}">
        <p14:creationId xmlns:p14="http://schemas.microsoft.com/office/powerpoint/2010/main" val="35069145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8A8D3-64B0-21BC-767C-6C80C4D1C524}"/>
              </a:ext>
            </a:extLst>
          </p:cNvPr>
          <p:cNvSpPr>
            <a:spLocks noGrp="1"/>
          </p:cNvSpPr>
          <p:nvPr>
            <p:ph type="title"/>
          </p:nvPr>
        </p:nvSpPr>
        <p:spPr>
          <a:xfrm>
            <a:off x="762000" y="1138266"/>
            <a:ext cx="10707189" cy="1107126"/>
          </a:xfrm>
        </p:spPr>
        <p:txBody>
          <a:bodyPr anchor="t">
            <a:normAutofit/>
          </a:bodyPr>
          <a:lstStyle/>
          <a:p>
            <a:r>
              <a:rPr lang="en-GB" sz="4000" b="1" dirty="0"/>
              <a:t>Labelling something that doesn’t exist</a:t>
            </a:r>
            <a:br>
              <a:rPr lang="en-GB" sz="3200" dirty="0"/>
            </a:br>
            <a:r>
              <a:rPr lang="en-GB" sz="3200" dirty="0"/>
              <a:t>- missing data categories (Rubin, 1987)</a:t>
            </a:r>
          </a:p>
        </p:txBody>
      </p:sp>
      <p:cxnSp>
        <p:nvCxnSpPr>
          <p:cNvPr id="19" name="Straight Connector 18">
            <a:extLst>
              <a:ext uri="{FF2B5EF4-FFF2-40B4-BE49-F238E27FC236}">
                <a16:creationId xmlns:a16="http://schemas.microsoft.com/office/drawing/2014/main" id="{D2C4353C-C927-1758-0BEF-21E9E0D8161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5140"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graphicFrame>
        <p:nvGraphicFramePr>
          <p:cNvPr id="21" name="Content Placeholder 2">
            <a:extLst>
              <a:ext uri="{FF2B5EF4-FFF2-40B4-BE49-F238E27FC236}">
                <a16:creationId xmlns:a16="http://schemas.microsoft.com/office/drawing/2014/main" id="{D454E328-DED8-7449-B813-3507996DAED0}"/>
              </a:ext>
            </a:extLst>
          </p:cNvPr>
          <p:cNvGraphicFramePr>
            <a:graphicFrameLocks noGrp="1"/>
          </p:cNvGraphicFramePr>
          <p:nvPr>
            <p:ph idx="1"/>
            <p:extLst>
              <p:ext uri="{D42A27DB-BD31-4B8C-83A1-F6EECF244321}">
                <p14:modId xmlns:p14="http://schemas.microsoft.com/office/powerpoint/2010/main" val="2257959024"/>
              </p:ext>
            </p:extLst>
          </p:nvPr>
        </p:nvGraphicFramePr>
        <p:xfrm>
          <a:off x="365761" y="2638697"/>
          <a:ext cx="7341326" cy="39972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a:extLst>
              <a:ext uri="{FF2B5EF4-FFF2-40B4-BE49-F238E27FC236}">
                <a16:creationId xmlns:a16="http://schemas.microsoft.com/office/drawing/2014/main" id="{8FB5A2DB-9B05-3419-A96B-0FFF17E90DFA}"/>
              </a:ext>
            </a:extLst>
          </p:cNvPr>
          <p:cNvSpPr txBox="1"/>
          <p:nvPr/>
        </p:nvSpPr>
        <p:spPr>
          <a:xfrm>
            <a:off x="7944147" y="5601619"/>
            <a:ext cx="3250721" cy="1152623"/>
          </a:xfrm>
          <a:prstGeom prst="rect">
            <a:avLst/>
          </a:prstGeom>
          <a:noFill/>
        </p:spPr>
        <p:txBody>
          <a:bodyPr wrap="square" rtlCol="0">
            <a:spAutoFit/>
          </a:bodyPr>
          <a:lstStyle/>
          <a:p>
            <a:pPr marL="242888" indent="-242888" defTabSz="777240">
              <a:spcAft>
                <a:spcPts val="600"/>
              </a:spcAft>
              <a:buFont typeface="Arial" panose="020B0604020202020204" pitchFamily="34" charset="0"/>
              <a:buChar char="•"/>
            </a:pPr>
            <a:r>
              <a:rPr lang="en-GB" sz="1530" kern="1200" dirty="0">
                <a:solidFill>
                  <a:schemeClr val="tx1"/>
                </a:solidFill>
                <a:latin typeface="+mn-lt"/>
                <a:ea typeface="+mn-ea"/>
                <a:cs typeface="+mn-cs"/>
              </a:rPr>
              <a:t>Participant dropped out of a study with no warning… and we had no measures of side-effects….</a:t>
            </a:r>
          </a:p>
          <a:p>
            <a:pPr marL="285750" indent="-285750">
              <a:spcAft>
                <a:spcPts val="600"/>
              </a:spcAft>
              <a:buFont typeface="Arial" panose="020B0604020202020204" pitchFamily="34" charset="0"/>
              <a:buChar char="•"/>
            </a:pPr>
            <a:endParaRPr lang="en-GB" dirty="0"/>
          </a:p>
        </p:txBody>
      </p:sp>
      <p:sp>
        <p:nvSpPr>
          <p:cNvPr id="7" name="TextBox 6">
            <a:extLst>
              <a:ext uri="{FF2B5EF4-FFF2-40B4-BE49-F238E27FC236}">
                <a16:creationId xmlns:a16="http://schemas.microsoft.com/office/drawing/2014/main" id="{2A27DAAD-92B4-3A57-0BE4-31A4C39BD7F0}"/>
              </a:ext>
            </a:extLst>
          </p:cNvPr>
          <p:cNvSpPr txBox="1"/>
          <p:nvPr/>
        </p:nvSpPr>
        <p:spPr>
          <a:xfrm>
            <a:off x="7977025" y="3006577"/>
            <a:ext cx="3349836" cy="563231"/>
          </a:xfrm>
          <a:prstGeom prst="rect">
            <a:avLst/>
          </a:prstGeom>
          <a:noFill/>
        </p:spPr>
        <p:txBody>
          <a:bodyPr wrap="square">
            <a:spAutoFit/>
          </a:bodyPr>
          <a:lstStyle/>
          <a:p>
            <a:pPr marL="242888" indent="-242888" defTabSz="777240">
              <a:spcAft>
                <a:spcPts val="600"/>
              </a:spcAft>
              <a:buFont typeface="Arial" panose="020B0604020202020204" pitchFamily="34" charset="0"/>
              <a:buChar char="•"/>
            </a:pPr>
            <a:r>
              <a:rPr lang="en-GB" sz="1530" kern="1200" dirty="0">
                <a:solidFill>
                  <a:schemeClr val="tx1"/>
                </a:solidFill>
                <a:latin typeface="+mn-lt"/>
                <a:ea typeface="+mn-ea"/>
                <a:cs typeface="+mn-cs"/>
              </a:rPr>
              <a:t>Participant accidentally missing a question.</a:t>
            </a:r>
            <a:endParaRPr lang="en-GB" dirty="0"/>
          </a:p>
        </p:txBody>
      </p:sp>
      <p:sp>
        <p:nvSpPr>
          <p:cNvPr id="9" name="TextBox 8">
            <a:extLst>
              <a:ext uri="{FF2B5EF4-FFF2-40B4-BE49-F238E27FC236}">
                <a16:creationId xmlns:a16="http://schemas.microsoft.com/office/drawing/2014/main" id="{79BD5D85-FDD6-4F68-BD40-DB1B886C0476}"/>
              </a:ext>
            </a:extLst>
          </p:cNvPr>
          <p:cNvSpPr txBox="1"/>
          <p:nvPr/>
        </p:nvSpPr>
        <p:spPr>
          <a:xfrm>
            <a:off x="7944147" y="4330993"/>
            <a:ext cx="3618789" cy="563231"/>
          </a:xfrm>
          <a:prstGeom prst="rect">
            <a:avLst/>
          </a:prstGeom>
          <a:noFill/>
        </p:spPr>
        <p:txBody>
          <a:bodyPr wrap="square">
            <a:spAutoFit/>
          </a:bodyPr>
          <a:lstStyle/>
          <a:p>
            <a:pPr marL="242888" indent="-242888" defTabSz="777240">
              <a:spcAft>
                <a:spcPts val="600"/>
              </a:spcAft>
              <a:buFont typeface="Arial" panose="020B0604020202020204" pitchFamily="34" charset="0"/>
              <a:buChar char="•"/>
            </a:pPr>
            <a:r>
              <a:rPr lang="en-GB" sz="1530" kern="1200" dirty="0">
                <a:solidFill>
                  <a:schemeClr val="tx1"/>
                </a:solidFill>
                <a:latin typeface="+mn-lt"/>
                <a:ea typeface="+mn-ea"/>
                <a:cs typeface="+mn-cs"/>
              </a:rPr>
              <a:t>Participant dropping out of a study due to gradually worsening side effects.</a:t>
            </a:r>
            <a:endParaRPr lang="en-GB" dirty="0"/>
          </a:p>
        </p:txBody>
      </p:sp>
    </p:spTree>
    <p:extLst>
      <p:ext uri="{BB962C8B-B14F-4D97-AF65-F5344CB8AC3E}">
        <p14:creationId xmlns:p14="http://schemas.microsoft.com/office/powerpoint/2010/main" val="36353523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4F5FD4-D8A2-069F-CC14-2782516161AD}"/>
              </a:ext>
            </a:extLst>
          </p:cNvPr>
          <p:cNvSpPr>
            <a:spLocks noGrp="1"/>
          </p:cNvSpPr>
          <p:nvPr>
            <p:ph type="title"/>
          </p:nvPr>
        </p:nvSpPr>
        <p:spPr>
          <a:xfrm>
            <a:off x="838198" y="365125"/>
            <a:ext cx="6686007" cy="1183993"/>
          </a:xfrm>
        </p:spPr>
        <p:txBody>
          <a:bodyPr>
            <a:normAutofit/>
          </a:bodyPr>
          <a:lstStyle/>
          <a:p>
            <a:r>
              <a:rPr lang="en-GB" u="sng" dirty="0"/>
              <a:t>Shakespearian imputation</a:t>
            </a:r>
          </a:p>
        </p:txBody>
      </p:sp>
      <p:pic>
        <p:nvPicPr>
          <p:cNvPr id="5" name="Content Placeholder 4" descr="A statue of a person in a library&#10;&#10;Description automatically generated">
            <a:extLst>
              <a:ext uri="{FF2B5EF4-FFF2-40B4-BE49-F238E27FC236}">
                <a16:creationId xmlns:a16="http://schemas.microsoft.com/office/drawing/2014/main" id="{CD6E18A6-1C24-267E-CE0D-BD981C49B30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180468" y="-8552"/>
            <a:ext cx="4011532" cy="6866552"/>
          </a:xfrm>
        </p:spPr>
      </p:pic>
      <p:sp>
        <p:nvSpPr>
          <p:cNvPr id="6" name="TextBox 5">
            <a:extLst>
              <a:ext uri="{FF2B5EF4-FFF2-40B4-BE49-F238E27FC236}">
                <a16:creationId xmlns:a16="http://schemas.microsoft.com/office/drawing/2014/main" id="{D34BFE7E-C588-5651-C219-91A175B4AD1B}"/>
              </a:ext>
            </a:extLst>
          </p:cNvPr>
          <p:cNvSpPr txBox="1"/>
          <p:nvPr/>
        </p:nvSpPr>
        <p:spPr>
          <a:xfrm>
            <a:off x="1161166" y="2570294"/>
            <a:ext cx="3397771" cy="377271"/>
          </a:xfrm>
          <a:prstGeom prst="rect">
            <a:avLst/>
          </a:prstGeom>
          <a:noFill/>
        </p:spPr>
        <p:txBody>
          <a:bodyPr wrap="square" rtlCol="0">
            <a:spAutoFit/>
          </a:bodyPr>
          <a:lstStyle/>
          <a:p>
            <a:r>
              <a:rPr lang="en-GB" dirty="0"/>
              <a:t>“To … or not … … ; that is … …”</a:t>
            </a:r>
          </a:p>
        </p:txBody>
      </p:sp>
      <p:sp>
        <p:nvSpPr>
          <p:cNvPr id="7" name="TextBox 6">
            <a:extLst>
              <a:ext uri="{FF2B5EF4-FFF2-40B4-BE49-F238E27FC236}">
                <a16:creationId xmlns:a16="http://schemas.microsoft.com/office/drawing/2014/main" id="{1FDBB67D-342F-2B72-BE79-A790E904204B}"/>
              </a:ext>
            </a:extLst>
          </p:cNvPr>
          <p:cNvSpPr txBox="1"/>
          <p:nvPr/>
        </p:nvSpPr>
        <p:spPr>
          <a:xfrm>
            <a:off x="1161166" y="3863751"/>
            <a:ext cx="3609655" cy="369332"/>
          </a:xfrm>
          <a:prstGeom prst="rect">
            <a:avLst/>
          </a:prstGeom>
          <a:noFill/>
        </p:spPr>
        <p:txBody>
          <a:bodyPr wrap="square" rtlCol="0">
            <a:spAutoFit/>
          </a:bodyPr>
          <a:lstStyle/>
          <a:p>
            <a:r>
              <a:rPr lang="en-GB" dirty="0"/>
              <a:t>“A …! A …! My kingdom for a …!”</a:t>
            </a:r>
          </a:p>
        </p:txBody>
      </p:sp>
      <p:sp>
        <p:nvSpPr>
          <p:cNvPr id="8" name="TextBox 7">
            <a:extLst>
              <a:ext uri="{FF2B5EF4-FFF2-40B4-BE49-F238E27FC236}">
                <a16:creationId xmlns:a16="http://schemas.microsoft.com/office/drawing/2014/main" id="{63F51A45-CF04-7CAE-1FE5-D1FF52DB6919}"/>
              </a:ext>
            </a:extLst>
          </p:cNvPr>
          <p:cNvSpPr txBox="1"/>
          <p:nvPr/>
        </p:nvSpPr>
        <p:spPr>
          <a:xfrm>
            <a:off x="1362274" y="4530433"/>
            <a:ext cx="2830903" cy="369332"/>
          </a:xfrm>
          <a:prstGeom prst="rect">
            <a:avLst/>
          </a:prstGeom>
          <a:noFill/>
        </p:spPr>
        <p:txBody>
          <a:bodyPr wrap="square" rtlCol="0">
            <a:spAutoFit/>
          </a:bodyPr>
          <a:lstStyle/>
          <a:p>
            <a:r>
              <a:rPr lang="en-GB" dirty="0"/>
              <a:t>“If … be the … of … , … on” </a:t>
            </a:r>
          </a:p>
        </p:txBody>
      </p:sp>
      <p:sp>
        <p:nvSpPr>
          <p:cNvPr id="9" name="TextBox 8">
            <a:extLst>
              <a:ext uri="{FF2B5EF4-FFF2-40B4-BE49-F238E27FC236}">
                <a16:creationId xmlns:a16="http://schemas.microsoft.com/office/drawing/2014/main" id="{72F70549-67E0-D1BB-167C-8F972C436803}"/>
              </a:ext>
            </a:extLst>
          </p:cNvPr>
          <p:cNvSpPr txBox="1"/>
          <p:nvPr/>
        </p:nvSpPr>
        <p:spPr>
          <a:xfrm>
            <a:off x="5928523" y="2574263"/>
            <a:ext cx="1053737" cy="369332"/>
          </a:xfrm>
          <a:prstGeom prst="rect">
            <a:avLst/>
          </a:prstGeom>
          <a:noFill/>
        </p:spPr>
        <p:txBody>
          <a:bodyPr wrap="square" rtlCol="0">
            <a:spAutoFit/>
          </a:bodyPr>
          <a:lstStyle/>
          <a:p>
            <a:r>
              <a:rPr lang="en-GB" dirty="0"/>
              <a:t>Hamlet</a:t>
            </a:r>
          </a:p>
        </p:txBody>
      </p:sp>
      <p:sp>
        <p:nvSpPr>
          <p:cNvPr id="10" name="TextBox 9">
            <a:extLst>
              <a:ext uri="{FF2B5EF4-FFF2-40B4-BE49-F238E27FC236}">
                <a16:creationId xmlns:a16="http://schemas.microsoft.com/office/drawing/2014/main" id="{03B74172-DC7E-8371-3512-8D3BFE0D3DF4}"/>
              </a:ext>
            </a:extLst>
          </p:cNvPr>
          <p:cNvSpPr txBox="1"/>
          <p:nvPr/>
        </p:nvSpPr>
        <p:spPr>
          <a:xfrm>
            <a:off x="5819502" y="3786599"/>
            <a:ext cx="1358536" cy="369332"/>
          </a:xfrm>
          <a:prstGeom prst="rect">
            <a:avLst/>
          </a:prstGeom>
          <a:noFill/>
        </p:spPr>
        <p:txBody>
          <a:bodyPr wrap="square" rtlCol="0">
            <a:spAutoFit/>
          </a:bodyPr>
          <a:lstStyle/>
          <a:p>
            <a:r>
              <a:rPr lang="en-GB" dirty="0"/>
              <a:t>Richard III</a:t>
            </a:r>
          </a:p>
        </p:txBody>
      </p:sp>
      <p:sp>
        <p:nvSpPr>
          <p:cNvPr id="11" name="TextBox 10">
            <a:extLst>
              <a:ext uri="{FF2B5EF4-FFF2-40B4-BE49-F238E27FC236}">
                <a16:creationId xmlns:a16="http://schemas.microsoft.com/office/drawing/2014/main" id="{F8D8A82A-7017-A6C3-3DAA-787ED25A72B3}"/>
              </a:ext>
            </a:extLst>
          </p:cNvPr>
          <p:cNvSpPr txBox="1"/>
          <p:nvPr/>
        </p:nvSpPr>
        <p:spPr>
          <a:xfrm>
            <a:off x="5675810" y="4559686"/>
            <a:ext cx="1645920" cy="369332"/>
          </a:xfrm>
          <a:prstGeom prst="rect">
            <a:avLst/>
          </a:prstGeom>
          <a:noFill/>
        </p:spPr>
        <p:txBody>
          <a:bodyPr wrap="square" rtlCol="0">
            <a:spAutoFit/>
          </a:bodyPr>
          <a:lstStyle/>
          <a:p>
            <a:r>
              <a:rPr lang="en-GB" dirty="0"/>
              <a:t>Twelfth Night</a:t>
            </a:r>
          </a:p>
        </p:txBody>
      </p:sp>
      <p:sp>
        <p:nvSpPr>
          <p:cNvPr id="12" name="TextBox 11">
            <a:extLst>
              <a:ext uri="{FF2B5EF4-FFF2-40B4-BE49-F238E27FC236}">
                <a16:creationId xmlns:a16="http://schemas.microsoft.com/office/drawing/2014/main" id="{3DF8FC0D-E657-B27E-0412-724902541827}"/>
              </a:ext>
            </a:extLst>
          </p:cNvPr>
          <p:cNvSpPr txBox="1"/>
          <p:nvPr/>
        </p:nvSpPr>
        <p:spPr>
          <a:xfrm>
            <a:off x="530221" y="5197115"/>
            <a:ext cx="4845582" cy="646331"/>
          </a:xfrm>
          <a:prstGeom prst="rect">
            <a:avLst/>
          </a:prstGeom>
          <a:noFill/>
        </p:spPr>
        <p:txBody>
          <a:bodyPr wrap="square" rtlCol="0">
            <a:spAutoFit/>
          </a:bodyPr>
          <a:lstStyle/>
          <a:p>
            <a:pPr algn="ctr"/>
            <a:r>
              <a:rPr lang="en-GB" dirty="0"/>
              <a:t>“Your silence … offends me, and … … merry … becomes you”</a:t>
            </a:r>
          </a:p>
        </p:txBody>
      </p:sp>
      <p:sp>
        <p:nvSpPr>
          <p:cNvPr id="13" name="TextBox 12">
            <a:extLst>
              <a:ext uri="{FF2B5EF4-FFF2-40B4-BE49-F238E27FC236}">
                <a16:creationId xmlns:a16="http://schemas.microsoft.com/office/drawing/2014/main" id="{3E8D9429-76DB-F67B-5B7C-9425CD9E9165}"/>
              </a:ext>
            </a:extLst>
          </p:cNvPr>
          <p:cNvSpPr txBox="1"/>
          <p:nvPr/>
        </p:nvSpPr>
        <p:spPr>
          <a:xfrm>
            <a:off x="5632431" y="5138624"/>
            <a:ext cx="1645920" cy="646331"/>
          </a:xfrm>
          <a:prstGeom prst="rect">
            <a:avLst/>
          </a:prstGeom>
          <a:noFill/>
        </p:spPr>
        <p:txBody>
          <a:bodyPr wrap="square" rtlCol="0">
            <a:spAutoFit/>
          </a:bodyPr>
          <a:lstStyle/>
          <a:p>
            <a:pPr algn="ctr"/>
            <a:r>
              <a:rPr lang="en-GB" dirty="0"/>
              <a:t>Much ado about nothing</a:t>
            </a:r>
          </a:p>
        </p:txBody>
      </p:sp>
      <p:sp>
        <p:nvSpPr>
          <p:cNvPr id="15" name="TextBox 14">
            <a:extLst>
              <a:ext uri="{FF2B5EF4-FFF2-40B4-BE49-F238E27FC236}">
                <a16:creationId xmlns:a16="http://schemas.microsoft.com/office/drawing/2014/main" id="{F20E2E10-D5C0-4C5C-A4B2-710835990958}"/>
              </a:ext>
            </a:extLst>
          </p:cNvPr>
          <p:cNvSpPr txBox="1"/>
          <p:nvPr/>
        </p:nvSpPr>
        <p:spPr>
          <a:xfrm>
            <a:off x="644208" y="3124061"/>
            <a:ext cx="4277468" cy="369332"/>
          </a:xfrm>
          <a:prstGeom prst="rect">
            <a:avLst/>
          </a:prstGeom>
          <a:noFill/>
        </p:spPr>
        <p:txBody>
          <a:bodyPr wrap="square" rtlCol="0">
            <a:spAutoFit/>
          </a:bodyPr>
          <a:lstStyle/>
          <a:p>
            <a:r>
              <a:rPr lang="en-GB" dirty="0"/>
              <a:t>“Tis an ill cook that cannot lick his own …” </a:t>
            </a:r>
          </a:p>
        </p:txBody>
      </p:sp>
      <p:sp>
        <p:nvSpPr>
          <p:cNvPr id="16" name="TextBox 15">
            <a:extLst>
              <a:ext uri="{FF2B5EF4-FFF2-40B4-BE49-F238E27FC236}">
                <a16:creationId xmlns:a16="http://schemas.microsoft.com/office/drawing/2014/main" id="{BEA0FEA3-3B9E-A6FF-C9EC-98D9692ABE70}"/>
              </a:ext>
            </a:extLst>
          </p:cNvPr>
          <p:cNvSpPr txBox="1"/>
          <p:nvPr/>
        </p:nvSpPr>
        <p:spPr>
          <a:xfrm>
            <a:off x="5473336" y="3140268"/>
            <a:ext cx="2050869" cy="369332"/>
          </a:xfrm>
          <a:prstGeom prst="rect">
            <a:avLst/>
          </a:prstGeom>
          <a:noFill/>
        </p:spPr>
        <p:txBody>
          <a:bodyPr wrap="square" rtlCol="0">
            <a:spAutoFit/>
          </a:bodyPr>
          <a:lstStyle/>
          <a:p>
            <a:r>
              <a:rPr lang="en-GB" dirty="0"/>
              <a:t>Romeo and Juliet</a:t>
            </a:r>
          </a:p>
        </p:txBody>
      </p:sp>
      <p:sp>
        <p:nvSpPr>
          <p:cNvPr id="17" name="TextBox 16">
            <a:extLst>
              <a:ext uri="{FF2B5EF4-FFF2-40B4-BE49-F238E27FC236}">
                <a16:creationId xmlns:a16="http://schemas.microsoft.com/office/drawing/2014/main" id="{DE2D4584-ED36-E533-9AA6-027A0B1A8426}"/>
              </a:ext>
            </a:extLst>
          </p:cNvPr>
          <p:cNvSpPr txBox="1"/>
          <p:nvPr/>
        </p:nvSpPr>
        <p:spPr>
          <a:xfrm>
            <a:off x="644208" y="1867122"/>
            <a:ext cx="4878359" cy="369332"/>
          </a:xfrm>
          <a:prstGeom prst="rect">
            <a:avLst/>
          </a:prstGeom>
          <a:noFill/>
        </p:spPr>
        <p:txBody>
          <a:bodyPr wrap="square" rtlCol="0">
            <a:spAutoFit/>
          </a:bodyPr>
          <a:lstStyle/>
          <a:p>
            <a:r>
              <a:rPr lang="en-GB" b="0" i="0" dirty="0">
                <a:solidFill>
                  <a:srgbClr val="040C28"/>
                </a:solidFill>
                <a:effectLst/>
                <a:latin typeface="Google Sans"/>
              </a:rPr>
              <a:t>“O Romeo, Romeo, wherefore art … Romeo?”</a:t>
            </a:r>
            <a:r>
              <a:rPr lang="en-GB" b="0" i="0" dirty="0">
                <a:solidFill>
                  <a:srgbClr val="1F1F1F"/>
                </a:solidFill>
                <a:effectLst/>
                <a:latin typeface="Google Sans"/>
              </a:rPr>
              <a:t> </a:t>
            </a:r>
            <a:endParaRPr lang="en-GB" dirty="0"/>
          </a:p>
        </p:txBody>
      </p:sp>
      <p:sp>
        <p:nvSpPr>
          <p:cNvPr id="18" name="TextBox 17">
            <a:extLst>
              <a:ext uri="{FF2B5EF4-FFF2-40B4-BE49-F238E27FC236}">
                <a16:creationId xmlns:a16="http://schemas.microsoft.com/office/drawing/2014/main" id="{AA00CD31-182A-0AA4-0371-1F9FDA4B73B1}"/>
              </a:ext>
            </a:extLst>
          </p:cNvPr>
          <p:cNvSpPr txBox="1"/>
          <p:nvPr/>
        </p:nvSpPr>
        <p:spPr>
          <a:xfrm>
            <a:off x="5522567" y="1878209"/>
            <a:ext cx="2050869" cy="369332"/>
          </a:xfrm>
          <a:prstGeom prst="rect">
            <a:avLst/>
          </a:prstGeom>
          <a:noFill/>
        </p:spPr>
        <p:txBody>
          <a:bodyPr wrap="square" rtlCol="0">
            <a:spAutoFit/>
          </a:bodyPr>
          <a:lstStyle/>
          <a:p>
            <a:r>
              <a:rPr lang="en-GB" dirty="0"/>
              <a:t>Romeo and Juliet</a:t>
            </a:r>
          </a:p>
        </p:txBody>
      </p:sp>
      <p:sp>
        <p:nvSpPr>
          <p:cNvPr id="19" name="TextBox 18">
            <a:extLst>
              <a:ext uri="{FF2B5EF4-FFF2-40B4-BE49-F238E27FC236}">
                <a16:creationId xmlns:a16="http://schemas.microsoft.com/office/drawing/2014/main" id="{241495A3-B7F7-B8D9-8274-DE83732BC37E}"/>
              </a:ext>
            </a:extLst>
          </p:cNvPr>
          <p:cNvSpPr txBox="1"/>
          <p:nvPr/>
        </p:nvSpPr>
        <p:spPr>
          <a:xfrm>
            <a:off x="1591883" y="5870099"/>
            <a:ext cx="2601294" cy="646331"/>
          </a:xfrm>
          <a:prstGeom prst="rect">
            <a:avLst/>
          </a:prstGeom>
          <a:noFill/>
        </p:spPr>
        <p:txBody>
          <a:bodyPr wrap="square" rtlCol="0">
            <a:spAutoFit/>
          </a:bodyPr>
          <a:lstStyle/>
          <a:p>
            <a:r>
              <a:rPr lang="en-GB" dirty="0"/>
              <a:t>“</a:t>
            </a:r>
            <a:r>
              <a:rPr lang="en-GB" dirty="0">
                <a:solidFill>
                  <a:srgbClr val="000000"/>
                </a:solidFill>
                <a:latin typeface="lato" panose="020F0502020204030203" pitchFamily="34" charset="0"/>
              </a:rPr>
              <a:t> … …</a:t>
            </a:r>
            <a:r>
              <a:rPr lang="en-GB" b="0" i="0" dirty="0">
                <a:solidFill>
                  <a:srgbClr val="000000"/>
                </a:solidFill>
                <a:effectLst/>
                <a:latin typeface="lato" panose="020F0502020204030203" pitchFamily="34" charset="0"/>
              </a:rPr>
              <a:t> your …, … face,</a:t>
            </a:r>
            <a:br>
              <a:rPr lang="en-GB" dirty="0"/>
            </a:br>
            <a:r>
              <a:rPr lang="en-GB" b="0" i="0" dirty="0">
                <a:solidFill>
                  <a:srgbClr val="000000"/>
                </a:solidFill>
                <a:effectLst/>
                <a:latin typeface="lato" panose="020F0502020204030203" pitchFamily="34" charset="0"/>
              </a:rPr>
              <a:t>… Chieftain … the …!” </a:t>
            </a:r>
            <a:endParaRPr lang="en-GB" dirty="0"/>
          </a:p>
        </p:txBody>
      </p:sp>
      <p:sp>
        <p:nvSpPr>
          <p:cNvPr id="20" name="TextBox 19">
            <a:extLst>
              <a:ext uri="{FF2B5EF4-FFF2-40B4-BE49-F238E27FC236}">
                <a16:creationId xmlns:a16="http://schemas.microsoft.com/office/drawing/2014/main" id="{317A4AD6-89A3-41E4-48C7-E4BA2BE57B94}"/>
              </a:ext>
            </a:extLst>
          </p:cNvPr>
          <p:cNvSpPr txBox="1"/>
          <p:nvPr/>
        </p:nvSpPr>
        <p:spPr>
          <a:xfrm>
            <a:off x="5450210" y="6280822"/>
            <a:ext cx="2050869" cy="369332"/>
          </a:xfrm>
          <a:prstGeom prst="rect">
            <a:avLst/>
          </a:prstGeom>
          <a:noFill/>
        </p:spPr>
        <p:txBody>
          <a:bodyPr wrap="square" rtlCol="0">
            <a:spAutoFit/>
          </a:bodyPr>
          <a:lstStyle/>
          <a:p>
            <a:r>
              <a:rPr lang="en-GB" dirty="0"/>
              <a:t>Address to a Haggis</a:t>
            </a:r>
          </a:p>
        </p:txBody>
      </p:sp>
      <p:sp>
        <p:nvSpPr>
          <p:cNvPr id="22" name="TextBox 21">
            <a:extLst>
              <a:ext uri="{FF2B5EF4-FFF2-40B4-BE49-F238E27FC236}">
                <a16:creationId xmlns:a16="http://schemas.microsoft.com/office/drawing/2014/main" id="{E9B09141-0A62-24CA-CA2A-260C4533FCD7}"/>
              </a:ext>
            </a:extLst>
          </p:cNvPr>
          <p:cNvSpPr txBox="1"/>
          <p:nvPr/>
        </p:nvSpPr>
        <p:spPr>
          <a:xfrm>
            <a:off x="5766326" y="5994561"/>
            <a:ext cx="1512025" cy="369332"/>
          </a:xfrm>
          <a:prstGeom prst="rect">
            <a:avLst/>
          </a:prstGeom>
          <a:noFill/>
        </p:spPr>
        <p:txBody>
          <a:bodyPr wrap="square">
            <a:spAutoFit/>
          </a:bodyPr>
          <a:lstStyle/>
          <a:p>
            <a:r>
              <a:rPr lang="en-GB" dirty="0"/>
              <a:t>Robert Burns </a:t>
            </a:r>
          </a:p>
        </p:txBody>
      </p:sp>
    </p:spTree>
    <p:extLst>
      <p:ext uri="{BB962C8B-B14F-4D97-AF65-F5344CB8AC3E}">
        <p14:creationId xmlns:p14="http://schemas.microsoft.com/office/powerpoint/2010/main" val="865136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3"/>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9"/>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2"/>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p:bldP spid="11" grpId="0"/>
      <p:bldP spid="12" grpId="0"/>
      <p:bldP spid="13" grpId="0"/>
      <p:bldP spid="15" grpId="0"/>
      <p:bldP spid="16" grpId="0"/>
      <p:bldP spid="17" grpId="0"/>
      <p:bldP spid="18" grpId="0"/>
      <p:bldP spid="19" grpId="0"/>
      <p:bldP spid="20" grpId="0"/>
      <p:bldP spid="2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0AC686-140C-F006-7D76-98B6FA215A96}"/>
              </a:ext>
            </a:extLst>
          </p:cNvPr>
          <p:cNvSpPr>
            <a:spLocks noGrp="1"/>
          </p:cNvSpPr>
          <p:nvPr>
            <p:ph type="title"/>
          </p:nvPr>
        </p:nvSpPr>
        <p:spPr/>
        <p:txBody>
          <a:bodyPr/>
          <a:lstStyle/>
          <a:p>
            <a:r>
              <a:rPr lang="en-GB" dirty="0"/>
              <a:t>Coding time</a:t>
            </a:r>
          </a:p>
        </p:txBody>
      </p:sp>
      <p:sp>
        <p:nvSpPr>
          <p:cNvPr id="3" name="Content Placeholder 2">
            <a:extLst>
              <a:ext uri="{FF2B5EF4-FFF2-40B4-BE49-F238E27FC236}">
                <a16:creationId xmlns:a16="http://schemas.microsoft.com/office/drawing/2014/main" id="{8CDEF1FD-D182-97BF-F6A2-C1BD1F4171CD}"/>
              </a:ext>
            </a:extLst>
          </p:cNvPr>
          <p:cNvSpPr>
            <a:spLocks noGrp="1"/>
          </p:cNvSpPr>
          <p:nvPr>
            <p:ph idx="1"/>
          </p:nvPr>
        </p:nvSpPr>
        <p:spPr/>
        <p:txBody>
          <a:bodyPr/>
          <a:lstStyle/>
          <a:p>
            <a:r>
              <a:rPr lang="en-GB" dirty="0"/>
              <a:t>Missing data exploration.</a:t>
            </a:r>
          </a:p>
          <a:p>
            <a:r>
              <a:rPr lang="en-GB" dirty="0"/>
              <a:t>Determining proportion of missing data present in dataset.</a:t>
            </a:r>
          </a:p>
          <a:p>
            <a:r>
              <a:rPr lang="en-GB" dirty="0"/>
              <a:t>Evaluating missing data by participant and by variable.</a:t>
            </a:r>
          </a:p>
          <a:p>
            <a:r>
              <a:rPr lang="en-GB" dirty="0"/>
              <a:t>Basic testing to determine missing data type.</a:t>
            </a:r>
          </a:p>
          <a:p>
            <a:r>
              <a:rPr lang="en-GB" dirty="0"/>
              <a:t>Methods of exploring missing data:</a:t>
            </a:r>
          </a:p>
          <a:p>
            <a:pPr lvl="1"/>
            <a:r>
              <a:rPr lang="en-GB" dirty="0"/>
              <a:t>Missing data overview.</a:t>
            </a:r>
          </a:p>
          <a:p>
            <a:pPr lvl="1"/>
            <a:r>
              <a:rPr lang="en-GB" dirty="0"/>
              <a:t>Shadow matrices to compare missing data and to present missing data.</a:t>
            </a:r>
          </a:p>
          <a:p>
            <a:pPr lvl="1"/>
            <a:r>
              <a:rPr lang="en-GB" dirty="0"/>
              <a:t>Using shadow matrices for visual and statistical exploration of our variables.</a:t>
            </a:r>
          </a:p>
        </p:txBody>
      </p:sp>
    </p:spTree>
    <p:extLst>
      <p:ext uri="{BB962C8B-B14F-4D97-AF65-F5344CB8AC3E}">
        <p14:creationId xmlns:p14="http://schemas.microsoft.com/office/powerpoint/2010/main" val="23032273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Slide Background">
            <a:extLst>
              <a:ext uri="{FF2B5EF4-FFF2-40B4-BE49-F238E27FC236}">
                <a16:creationId xmlns:a16="http://schemas.microsoft.com/office/drawing/2014/main" id="{924D84CD-5280-4B52-B96E-8EDAA2B20C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4" name="Rectangle 23">
            <a:extLst>
              <a:ext uri="{FF2B5EF4-FFF2-40B4-BE49-F238E27FC236}">
                <a16:creationId xmlns:a16="http://schemas.microsoft.com/office/drawing/2014/main" id="{6BC8DD5A-2177-6753-E2F9-C07A00190B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2001" cy="1696413"/>
          </a:xfrm>
          <a:prstGeom prst="rect">
            <a:avLst/>
          </a:prstGeom>
          <a:ln>
            <a:noFill/>
          </a:ln>
          <a:effectLst>
            <a:outerShdw blurRad="304800" dist="114300" dir="5460000" sx="92000" sy="92000" algn="t" rotWithShape="0">
              <a:srgbClr val="000000">
                <a:alpha val="1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4C24481-222D-857D-7E0C-3C0C0A53C7E3}"/>
              </a:ext>
            </a:extLst>
          </p:cNvPr>
          <p:cNvSpPr>
            <a:spLocks noGrp="1"/>
          </p:cNvSpPr>
          <p:nvPr>
            <p:ph type="title"/>
          </p:nvPr>
        </p:nvSpPr>
        <p:spPr>
          <a:xfrm>
            <a:off x="1142901" y="274104"/>
            <a:ext cx="9906199" cy="1157242"/>
          </a:xfrm>
        </p:spPr>
        <p:txBody>
          <a:bodyPr>
            <a:normAutofit/>
          </a:bodyPr>
          <a:lstStyle/>
          <a:p>
            <a:pPr algn="ctr"/>
            <a:r>
              <a:rPr lang="en-GB" sz="3700"/>
              <a:t>Missing data option and missing data consequences</a:t>
            </a:r>
          </a:p>
        </p:txBody>
      </p:sp>
      <p:sp>
        <p:nvSpPr>
          <p:cNvPr id="3" name="Content Placeholder 2">
            <a:extLst>
              <a:ext uri="{FF2B5EF4-FFF2-40B4-BE49-F238E27FC236}">
                <a16:creationId xmlns:a16="http://schemas.microsoft.com/office/drawing/2014/main" id="{1E6ECEAA-4E46-5DAD-3FF3-23CC485FFECB}"/>
              </a:ext>
            </a:extLst>
          </p:cNvPr>
          <p:cNvSpPr>
            <a:spLocks noGrp="1"/>
          </p:cNvSpPr>
          <p:nvPr>
            <p:ph idx="1"/>
          </p:nvPr>
        </p:nvSpPr>
        <p:spPr>
          <a:xfrm>
            <a:off x="1389144" y="1696413"/>
            <a:ext cx="7542301" cy="782532"/>
          </a:xfrm>
        </p:spPr>
        <p:txBody>
          <a:bodyPr/>
          <a:lstStyle/>
          <a:p>
            <a:pPr marL="0" indent="0" defTabSz="758952">
              <a:spcBef>
                <a:spcPts val="830"/>
              </a:spcBef>
              <a:buNone/>
            </a:pPr>
            <a:r>
              <a:rPr lang="en-GB" sz="2324" kern="1200" dirty="0">
                <a:solidFill>
                  <a:schemeClr val="tx1"/>
                </a:solidFill>
                <a:latin typeface="+mn-lt"/>
                <a:ea typeface="+mn-ea"/>
                <a:cs typeface="+mn-cs"/>
              </a:rPr>
              <a:t>MCAR data effect</a:t>
            </a:r>
            <a:endParaRPr lang="en-GB" dirty="0"/>
          </a:p>
        </p:txBody>
      </p:sp>
      <p:sp>
        <p:nvSpPr>
          <p:cNvPr id="10" name="TextBox 9">
            <a:extLst>
              <a:ext uri="{FF2B5EF4-FFF2-40B4-BE49-F238E27FC236}">
                <a16:creationId xmlns:a16="http://schemas.microsoft.com/office/drawing/2014/main" id="{A1DD9D4C-27AF-9FEC-91F9-A84B0B05FDD9}"/>
              </a:ext>
            </a:extLst>
          </p:cNvPr>
          <p:cNvSpPr txBox="1"/>
          <p:nvPr/>
        </p:nvSpPr>
        <p:spPr>
          <a:xfrm>
            <a:off x="1362482" y="3050250"/>
            <a:ext cx="1778090" cy="552202"/>
          </a:xfrm>
          <a:prstGeom prst="rect">
            <a:avLst/>
          </a:prstGeom>
          <a:noFill/>
        </p:spPr>
        <p:txBody>
          <a:bodyPr wrap="square" rtlCol="0">
            <a:spAutoFit/>
          </a:bodyPr>
          <a:lstStyle/>
          <a:p>
            <a:pPr defTabSz="758952">
              <a:spcAft>
                <a:spcPts val="600"/>
              </a:spcAft>
            </a:pPr>
            <a:r>
              <a:rPr lang="en-GB" sz="1494" kern="1200">
                <a:solidFill>
                  <a:schemeClr val="tx1"/>
                </a:solidFill>
                <a:latin typeface="+mn-lt"/>
                <a:ea typeface="+mn-ea"/>
                <a:cs typeface="+mn-cs"/>
              </a:rPr>
              <a:t>List-wise deletion/ pair-wise deletion</a:t>
            </a:r>
            <a:endParaRPr lang="en-GB"/>
          </a:p>
        </p:txBody>
      </p:sp>
      <p:sp>
        <p:nvSpPr>
          <p:cNvPr id="11" name="TextBox 10">
            <a:extLst>
              <a:ext uri="{FF2B5EF4-FFF2-40B4-BE49-F238E27FC236}">
                <a16:creationId xmlns:a16="http://schemas.microsoft.com/office/drawing/2014/main" id="{E48270ED-FF7C-0763-16EA-EA1CFEA385F1}"/>
              </a:ext>
            </a:extLst>
          </p:cNvPr>
          <p:cNvSpPr txBox="1"/>
          <p:nvPr/>
        </p:nvSpPr>
        <p:spPr>
          <a:xfrm>
            <a:off x="4043781" y="3050250"/>
            <a:ext cx="1539789" cy="552202"/>
          </a:xfrm>
          <a:prstGeom prst="rect">
            <a:avLst/>
          </a:prstGeom>
          <a:noFill/>
        </p:spPr>
        <p:txBody>
          <a:bodyPr wrap="square" rtlCol="0">
            <a:spAutoFit/>
          </a:bodyPr>
          <a:lstStyle/>
          <a:p>
            <a:pPr defTabSz="758952">
              <a:spcAft>
                <a:spcPts val="600"/>
              </a:spcAft>
            </a:pPr>
            <a:r>
              <a:rPr lang="en-GB" sz="1494" kern="1200">
                <a:solidFill>
                  <a:schemeClr val="tx1"/>
                </a:solidFill>
                <a:latin typeface="+mn-lt"/>
                <a:ea typeface="+mn-ea"/>
                <a:cs typeface="+mn-cs"/>
              </a:rPr>
              <a:t>Arithmetic Mean imputation (AMI)</a:t>
            </a:r>
            <a:endParaRPr lang="en-GB"/>
          </a:p>
        </p:txBody>
      </p:sp>
      <p:sp>
        <p:nvSpPr>
          <p:cNvPr id="12" name="TextBox 11">
            <a:extLst>
              <a:ext uri="{FF2B5EF4-FFF2-40B4-BE49-F238E27FC236}">
                <a16:creationId xmlns:a16="http://schemas.microsoft.com/office/drawing/2014/main" id="{7337AD01-3DE4-00E1-7573-C47E423F8463}"/>
              </a:ext>
            </a:extLst>
          </p:cNvPr>
          <p:cNvSpPr txBox="1"/>
          <p:nvPr/>
        </p:nvSpPr>
        <p:spPr>
          <a:xfrm>
            <a:off x="6345132" y="3050249"/>
            <a:ext cx="1833082" cy="782137"/>
          </a:xfrm>
          <a:prstGeom prst="rect">
            <a:avLst/>
          </a:prstGeom>
          <a:noFill/>
        </p:spPr>
        <p:txBody>
          <a:bodyPr wrap="square" rtlCol="0">
            <a:spAutoFit/>
          </a:bodyPr>
          <a:lstStyle/>
          <a:p>
            <a:pPr defTabSz="758952">
              <a:spcAft>
                <a:spcPts val="600"/>
              </a:spcAft>
            </a:pPr>
            <a:r>
              <a:rPr lang="en-GB" sz="1494" kern="1200">
                <a:solidFill>
                  <a:schemeClr val="tx1"/>
                </a:solidFill>
                <a:latin typeface="+mn-lt"/>
                <a:ea typeface="+mn-ea"/>
                <a:cs typeface="+mn-cs"/>
              </a:rPr>
              <a:t>Stochastic Regression imputation (SRI)</a:t>
            </a:r>
            <a:endParaRPr lang="en-GB"/>
          </a:p>
        </p:txBody>
      </p:sp>
      <p:sp>
        <p:nvSpPr>
          <p:cNvPr id="13" name="TextBox 12">
            <a:extLst>
              <a:ext uri="{FF2B5EF4-FFF2-40B4-BE49-F238E27FC236}">
                <a16:creationId xmlns:a16="http://schemas.microsoft.com/office/drawing/2014/main" id="{E6E0231E-2A8E-BAF3-1933-BA072257EC99}"/>
              </a:ext>
            </a:extLst>
          </p:cNvPr>
          <p:cNvSpPr txBox="1"/>
          <p:nvPr/>
        </p:nvSpPr>
        <p:spPr>
          <a:xfrm>
            <a:off x="8931445" y="2973517"/>
            <a:ext cx="1974728" cy="782137"/>
          </a:xfrm>
          <a:prstGeom prst="rect">
            <a:avLst/>
          </a:prstGeom>
          <a:noFill/>
        </p:spPr>
        <p:txBody>
          <a:bodyPr wrap="square" rtlCol="0">
            <a:spAutoFit/>
          </a:bodyPr>
          <a:lstStyle/>
          <a:p>
            <a:pPr defTabSz="758952">
              <a:spcAft>
                <a:spcPts val="600"/>
              </a:spcAft>
            </a:pPr>
            <a:r>
              <a:rPr lang="en-GB" sz="1494" kern="1200">
                <a:solidFill>
                  <a:schemeClr val="tx1"/>
                </a:solidFill>
                <a:latin typeface="+mn-lt"/>
                <a:ea typeface="+mn-ea"/>
                <a:cs typeface="+mn-cs"/>
              </a:rPr>
              <a:t>Full information maximum likelihood (FIML) imputation</a:t>
            </a:r>
            <a:endParaRPr lang="en-GB"/>
          </a:p>
        </p:txBody>
      </p:sp>
      <p:sp>
        <p:nvSpPr>
          <p:cNvPr id="14" name="TextBox 13">
            <a:extLst>
              <a:ext uri="{FF2B5EF4-FFF2-40B4-BE49-F238E27FC236}">
                <a16:creationId xmlns:a16="http://schemas.microsoft.com/office/drawing/2014/main" id="{57CEB309-ED32-10F6-DAF0-0F66BE7B16E3}"/>
              </a:ext>
            </a:extLst>
          </p:cNvPr>
          <p:cNvSpPr txBox="1"/>
          <p:nvPr/>
        </p:nvSpPr>
        <p:spPr>
          <a:xfrm>
            <a:off x="1250830" y="3756049"/>
            <a:ext cx="1889742" cy="2238690"/>
          </a:xfrm>
          <a:prstGeom prst="rect">
            <a:avLst/>
          </a:prstGeom>
          <a:noFill/>
        </p:spPr>
        <p:txBody>
          <a:bodyPr wrap="square" rtlCol="0">
            <a:spAutoFit/>
          </a:bodyPr>
          <a:lstStyle/>
          <a:p>
            <a:pPr marL="237173" indent="-237173" defTabSz="758952">
              <a:spcAft>
                <a:spcPts val="600"/>
              </a:spcAft>
              <a:buFont typeface="Arial" panose="020B0604020202020204" pitchFamily="34" charset="0"/>
              <a:buChar char="•"/>
            </a:pPr>
            <a:r>
              <a:rPr lang="en-GB" sz="1494" kern="1200">
                <a:solidFill>
                  <a:schemeClr val="tx1"/>
                </a:solidFill>
                <a:latin typeface="+mn-lt"/>
                <a:ea typeface="+mn-ea"/>
                <a:cs typeface="+mn-cs"/>
              </a:rPr>
              <a:t>For MCAR this will have little or no biasing effect on means, variances and covariances of your data.</a:t>
            </a:r>
          </a:p>
          <a:p>
            <a:pPr marL="237173" indent="-237173" defTabSz="758952">
              <a:spcAft>
                <a:spcPts val="600"/>
              </a:spcAft>
              <a:buFont typeface="Arial" panose="020B0604020202020204" pitchFamily="34" charset="0"/>
              <a:buChar char="•"/>
            </a:pPr>
            <a:r>
              <a:rPr lang="en-GB" sz="1494" kern="1200">
                <a:solidFill>
                  <a:schemeClr val="tx1"/>
                </a:solidFill>
                <a:latin typeface="+mn-lt"/>
                <a:ea typeface="+mn-ea"/>
                <a:cs typeface="+mn-cs"/>
              </a:rPr>
              <a:t>It can however drastically reduce your sample size</a:t>
            </a:r>
            <a:endParaRPr lang="en-GB"/>
          </a:p>
        </p:txBody>
      </p:sp>
      <p:sp>
        <p:nvSpPr>
          <p:cNvPr id="15" name="TextBox 14">
            <a:extLst>
              <a:ext uri="{FF2B5EF4-FFF2-40B4-BE49-F238E27FC236}">
                <a16:creationId xmlns:a16="http://schemas.microsoft.com/office/drawing/2014/main" id="{58BE6EC7-12FD-72E1-3F5B-862761960A4A}"/>
              </a:ext>
            </a:extLst>
          </p:cNvPr>
          <p:cNvSpPr txBox="1"/>
          <p:nvPr/>
        </p:nvSpPr>
        <p:spPr>
          <a:xfrm>
            <a:off x="3782150" y="3756049"/>
            <a:ext cx="1889741" cy="2238690"/>
          </a:xfrm>
          <a:prstGeom prst="rect">
            <a:avLst/>
          </a:prstGeom>
          <a:noFill/>
        </p:spPr>
        <p:txBody>
          <a:bodyPr wrap="square" rtlCol="0">
            <a:spAutoFit/>
          </a:bodyPr>
          <a:lstStyle/>
          <a:p>
            <a:pPr marL="237173" indent="-237173" defTabSz="758952">
              <a:spcAft>
                <a:spcPts val="600"/>
              </a:spcAft>
              <a:buFont typeface="Arial" panose="020B0604020202020204" pitchFamily="34" charset="0"/>
              <a:buChar char="•"/>
            </a:pPr>
            <a:r>
              <a:rPr lang="en-GB" sz="1494" kern="1200">
                <a:solidFill>
                  <a:schemeClr val="tx1"/>
                </a:solidFill>
                <a:latin typeface="+mn-lt"/>
                <a:ea typeface="+mn-ea"/>
                <a:cs typeface="+mn-cs"/>
              </a:rPr>
              <a:t>For MCAR,  AMI will have little effect on biasing your mean values. </a:t>
            </a:r>
          </a:p>
          <a:p>
            <a:pPr marL="237173" indent="-237173" defTabSz="758952">
              <a:spcAft>
                <a:spcPts val="600"/>
              </a:spcAft>
              <a:buFont typeface="Arial" panose="020B0604020202020204" pitchFamily="34" charset="0"/>
              <a:buChar char="•"/>
            </a:pPr>
            <a:r>
              <a:rPr lang="en-GB" sz="1494" kern="1200">
                <a:solidFill>
                  <a:schemeClr val="tx1"/>
                </a:solidFill>
                <a:latin typeface="+mn-lt"/>
                <a:ea typeface="+mn-ea"/>
                <a:cs typeface="+mn-cs"/>
              </a:rPr>
              <a:t>However, it will drastically bias your variance, covariance,  and regression outputs</a:t>
            </a:r>
            <a:endParaRPr lang="en-GB"/>
          </a:p>
        </p:txBody>
      </p:sp>
      <p:sp>
        <p:nvSpPr>
          <p:cNvPr id="16" name="TextBox 15">
            <a:extLst>
              <a:ext uri="{FF2B5EF4-FFF2-40B4-BE49-F238E27FC236}">
                <a16:creationId xmlns:a16="http://schemas.microsoft.com/office/drawing/2014/main" id="{423C3BF4-C811-98FA-D04D-4DB8D5F44A1D}"/>
              </a:ext>
            </a:extLst>
          </p:cNvPr>
          <p:cNvSpPr txBox="1"/>
          <p:nvPr/>
        </p:nvSpPr>
        <p:spPr>
          <a:xfrm>
            <a:off x="6201818" y="3717797"/>
            <a:ext cx="2096380" cy="2238690"/>
          </a:xfrm>
          <a:prstGeom prst="rect">
            <a:avLst/>
          </a:prstGeom>
          <a:noFill/>
        </p:spPr>
        <p:txBody>
          <a:bodyPr wrap="square" rtlCol="0">
            <a:spAutoFit/>
          </a:bodyPr>
          <a:lstStyle/>
          <a:p>
            <a:pPr marL="237173" indent="-237173" defTabSz="758952">
              <a:spcAft>
                <a:spcPts val="600"/>
              </a:spcAft>
              <a:buFont typeface="Arial" panose="020B0604020202020204" pitchFamily="34" charset="0"/>
              <a:buChar char="•"/>
            </a:pPr>
            <a:r>
              <a:rPr lang="en-GB" sz="1494" kern="1200">
                <a:solidFill>
                  <a:schemeClr val="tx1"/>
                </a:solidFill>
                <a:latin typeface="+mn-lt"/>
                <a:ea typeface="+mn-ea"/>
                <a:cs typeface="+mn-cs"/>
              </a:rPr>
              <a:t>For MCAR, using SRI will have little effect on biasing your data.</a:t>
            </a:r>
          </a:p>
          <a:p>
            <a:pPr marL="237173" indent="-237173" defTabSz="758952">
              <a:spcAft>
                <a:spcPts val="600"/>
              </a:spcAft>
              <a:buFont typeface="Arial" panose="020B0604020202020204" pitchFamily="34" charset="0"/>
              <a:buChar char="•"/>
            </a:pPr>
            <a:r>
              <a:rPr lang="en-GB" sz="1494" kern="1200">
                <a:solidFill>
                  <a:schemeClr val="tx1"/>
                </a:solidFill>
                <a:latin typeface="+mn-lt"/>
                <a:ea typeface="+mn-ea"/>
                <a:cs typeface="+mn-cs"/>
              </a:rPr>
              <a:t>For use, you need to ensure that the assumptions of SRI are met, and that the proportion of missing data is appropriate</a:t>
            </a:r>
            <a:endParaRPr lang="en-GB"/>
          </a:p>
        </p:txBody>
      </p:sp>
      <p:sp>
        <p:nvSpPr>
          <p:cNvPr id="17" name="TextBox 16">
            <a:extLst>
              <a:ext uri="{FF2B5EF4-FFF2-40B4-BE49-F238E27FC236}">
                <a16:creationId xmlns:a16="http://schemas.microsoft.com/office/drawing/2014/main" id="{7E6D8E3D-0A7D-9FEB-32DE-A16C545F1B45}"/>
              </a:ext>
            </a:extLst>
          </p:cNvPr>
          <p:cNvSpPr txBox="1"/>
          <p:nvPr/>
        </p:nvSpPr>
        <p:spPr>
          <a:xfrm>
            <a:off x="8844790" y="3816041"/>
            <a:ext cx="2096380" cy="2468625"/>
          </a:xfrm>
          <a:prstGeom prst="rect">
            <a:avLst/>
          </a:prstGeom>
          <a:noFill/>
        </p:spPr>
        <p:txBody>
          <a:bodyPr wrap="square" rtlCol="0">
            <a:spAutoFit/>
          </a:bodyPr>
          <a:lstStyle/>
          <a:p>
            <a:pPr marL="237173" indent="-237173" defTabSz="758952">
              <a:spcAft>
                <a:spcPts val="600"/>
              </a:spcAft>
              <a:buFont typeface="Arial" panose="020B0604020202020204" pitchFamily="34" charset="0"/>
              <a:buChar char="•"/>
            </a:pPr>
            <a:r>
              <a:rPr lang="en-GB" sz="1494" kern="1200">
                <a:solidFill>
                  <a:schemeClr val="tx1"/>
                </a:solidFill>
                <a:latin typeface="+mn-lt"/>
                <a:ea typeface="+mn-ea"/>
                <a:cs typeface="+mn-cs"/>
              </a:rPr>
              <a:t>For MCAR, using FIML will have little effect on biasing your data.</a:t>
            </a:r>
          </a:p>
          <a:p>
            <a:pPr marL="237173" indent="-237173" defTabSz="758952">
              <a:spcAft>
                <a:spcPts val="600"/>
              </a:spcAft>
              <a:buFont typeface="Arial" panose="020B0604020202020204" pitchFamily="34" charset="0"/>
              <a:buChar char="•"/>
            </a:pPr>
            <a:r>
              <a:rPr lang="en-GB" sz="1494" kern="1200">
                <a:solidFill>
                  <a:schemeClr val="tx1"/>
                </a:solidFill>
                <a:latin typeface="+mn-lt"/>
                <a:ea typeface="+mn-ea"/>
                <a:cs typeface="+mn-cs"/>
              </a:rPr>
              <a:t>For use, you need to ensure that the assumptions of FIML are met, and that the proportion of missing data is appropriate</a:t>
            </a:r>
            <a:endParaRPr lang="en-GB"/>
          </a:p>
        </p:txBody>
      </p:sp>
    </p:spTree>
    <p:extLst>
      <p:ext uri="{BB962C8B-B14F-4D97-AF65-F5344CB8AC3E}">
        <p14:creationId xmlns:p14="http://schemas.microsoft.com/office/powerpoint/2010/main" val="23022133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0932CA-578C-7384-58D3-833426F60874}"/>
              </a:ext>
            </a:extLst>
          </p:cNvPr>
          <p:cNvSpPr>
            <a:spLocks noGrp="1"/>
          </p:cNvSpPr>
          <p:nvPr>
            <p:ph type="title"/>
          </p:nvPr>
        </p:nvSpPr>
        <p:spPr>
          <a:xfrm>
            <a:off x="0" y="38514"/>
            <a:ext cx="10515600" cy="561307"/>
          </a:xfrm>
        </p:spPr>
        <p:txBody>
          <a:bodyPr>
            <a:normAutofit fontScale="90000"/>
          </a:bodyPr>
          <a:lstStyle/>
          <a:p>
            <a:r>
              <a:rPr lang="en-GB" dirty="0"/>
              <a:t>Simulated MCAR estimates</a:t>
            </a:r>
          </a:p>
        </p:txBody>
      </p:sp>
      <p:graphicFrame>
        <p:nvGraphicFramePr>
          <p:cNvPr id="4" name="Table 3">
            <a:extLst>
              <a:ext uri="{FF2B5EF4-FFF2-40B4-BE49-F238E27FC236}">
                <a16:creationId xmlns:a16="http://schemas.microsoft.com/office/drawing/2014/main" id="{A3DF3DA4-CABE-9634-72B6-61889B5CA21A}"/>
              </a:ext>
            </a:extLst>
          </p:cNvPr>
          <p:cNvGraphicFramePr>
            <a:graphicFrameLocks noGrp="1"/>
          </p:cNvGraphicFramePr>
          <p:nvPr>
            <p:extLst>
              <p:ext uri="{D42A27DB-BD31-4B8C-83A1-F6EECF244321}">
                <p14:modId xmlns:p14="http://schemas.microsoft.com/office/powerpoint/2010/main" val="1500716530"/>
              </p:ext>
            </p:extLst>
          </p:nvPr>
        </p:nvGraphicFramePr>
        <p:xfrm>
          <a:off x="0" y="1046748"/>
          <a:ext cx="12192000" cy="4944977"/>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1178284808"/>
                    </a:ext>
                  </a:extLst>
                </a:gridCol>
                <a:gridCol w="2032000">
                  <a:extLst>
                    <a:ext uri="{9D8B030D-6E8A-4147-A177-3AD203B41FA5}">
                      <a16:colId xmlns:a16="http://schemas.microsoft.com/office/drawing/2014/main" val="885233010"/>
                    </a:ext>
                  </a:extLst>
                </a:gridCol>
                <a:gridCol w="2032000">
                  <a:extLst>
                    <a:ext uri="{9D8B030D-6E8A-4147-A177-3AD203B41FA5}">
                      <a16:colId xmlns:a16="http://schemas.microsoft.com/office/drawing/2014/main" val="2835177116"/>
                    </a:ext>
                  </a:extLst>
                </a:gridCol>
                <a:gridCol w="2032000">
                  <a:extLst>
                    <a:ext uri="{9D8B030D-6E8A-4147-A177-3AD203B41FA5}">
                      <a16:colId xmlns:a16="http://schemas.microsoft.com/office/drawing/2014/main" val="2448583298"/>
                    </a:ext>
                  </a:extLst>
                </a:gridCol>
                <a:gridCol w="2032000">
                  <a:extLst>
                    <a:ext uri="{9D8B030D-6E8A-4147-A177-3AD203B41FA5}">
                      <a16:colId xmlns:a16="http://schemas.microsoft.com/office/drawing/2014/main" val="3409538099"/>
                    </a:ext>
                  </a:extLst>
                </a:gridCol>
                <a:gridCol w="2032000">
                  <a:extLst>
                    <a:ext uri="{9D8B030D-6E8A-4147-A177-3AD203B41FA5}">
                      <a16:colId xmlns:a16="http://schemas.microsoft.com/office/drawing/2014/main" val="3218348260"/>
                    </a:ext>
                  </a:extLst>
                </a:gridCol>
              </a:tblGrid>
              <a:tr h="1196124">
                <a:tc>
                  <a:txBody>
                    <a:bodyPr/>
                    <a:lstStyle/>
                    <a:p>
                      <a:r>
                        <a:rPr lang="en-GB" dirty="0"/>
                        <a:t>Parameter</a:t>
                      </a:r>
                    </a:p>
                  </a:txBody>
                  <a:tcPr/>
                </a:tc>
                <a:tc>
                  <a:txBody>
                    <a:bodyPr/>
                    <a:lstStyle/>
                    <a:p>
                      <a:r>
                        <a:rPr lang="en-GB" dirty="0"/>
                        <a:t>True values</a:t>
                      </a:r>
                    </a:p>
                  </a:txBody>
                  <a:tcPr/>
                </a:tc>
                <a:tc>
                  <a:txBody>
                    <a:bodyPr/>
                    <a:lstStyle/>
                    <a:p>
                      <a:r>
                        <a:rPr lang="en-GB" dirty="0"/>
                        <a:t>List wise deletion</a:t>
                      </a:r>
                    </a:p>
                  </a:txBody>
                  <a:tcPr/>
                </a:tc>
                <a:tc>
                  <a:txBody>
                    <a:bodyPr/>
                    <a:lstStyle/>
                    <a:p>
                      <a:r>
                        <a:rPr lang="en-GB" dirty="0"/>
                        <a:t>Arithmetic mean imputation</a:t>
                      </a:r>
                    </a:p>
                  </a:txBody>
                  <a:tcPr/>
                </a:tc>
                <a:tc>
                  <a:txBody>
                    <a:bodyPr/>
                    <a:lstStyle/>
                    <a:p>
                      <a:r>
                        <a:rPr lang="en-GB" dirty="0"/>
                        <a:t>Stochastic Regression Imputation</a:t>
                      </a:r>
                    </a:p>
                  </a:txBody>
                  <a:tcPr/>
                </a:tc>
                <a:tc>
                  <a:txBody>
                    <a:bodyPr/>
                    <a:lstStyle/>
                    <a:p>
                      <a:r>
                        <a:rPr lang="en-GB" dirty="0"/>
                        <a:t>Full-Information Maximum Likelihood</a:t>
                      </a:r>
                    </a:p>
                  </a:txBody>
                  <a:tcPr/>
                </a:tc>
                <a:extLst>
                  <a:ext uri="{0D108BD9-81ED-4DB2-BD59-A6C34878D82A}">
                    <a16:rowId xmlns:a16="http://schemas.microsoft.com/office/drawing/2014/main" val="3282524807"/>
                  </a:ext>
                </a:extLst>
              </a:tr>
              <a:tr h="646808">
                <a:tc>
                  <a:txBody>
                    <a:bodyPr/>
                    <a:lstStyle/>
                    <a:p>
                      <a:endParaRPr lang="en-GB"/>
                    </a:p>
                  </a:txBody>
                  <a:tcPr/>
                </a:tc>
                <a:tc gridSpan="5">
                  <a:txBody>
                    <a:bodyPr/>
                    <a:lstStyle/>
                    <a:p>
                      <a:pPr algn="ctr"/>
                      <a:r>
                        <a:rPr lang="en-GB" u="sng" dirty="0"/>
                        <a:t>Means, variances, covariances</a:t>
                      </a:r>
                    </a:p>
                  </a:txBody>
                  <a:tcPr/>
                </a:tc>
                <a:tc hMerge="1">
                  <a:txBody>
                    <a:bodyPr/>
                    <a:lstStyle/>
                    <a:p>
                      <a:endParaRPr lang="en-GB" dirty="0"/>
                    </a:p>
                  </a:txBody>
                  <a:tcPr/>
                </a:tc>
                <a:tc hMerge="1">
                  <a:txBody>
                    <a:bodyPr/>
                    <a:lstStyle/>
                    <a:p>
                      <a:endParaRPr lang="en-GB" dirty="0"/>
                    </a:p>
                  </a:txBody>
                  <a:tcPr/>
                </a:tc>
                <a:tc hMerge="1">
                  <a:txBody>
                    <a:bodyPr/>
                    <a:lstStyle/>
                    <a:p>
                      <a:endParaRPr lang="en-GB" dirty="0"/>
                    </a:p>
                  </a:txBody>
                  <a:tcPr/>
                </a:tc>
                <a:tc hMerge="1">
                  <a:txBody>
                    <a:bodyPr/>
                    <a:lstStyle/>
                    <a:p>
                      <a:endParaRPr lang="en-GB" dirty="0"/>
                    </a:p>
                  </a:txBody>
                  <a:tcPr/>
                </a:tc>
                <a:extLst>
                  <a:ext uri="{0D108BD9-81ED-4DB2-BD59-A6C34878D82A}">
                    <a16:rowId xmlns:a16="http://schemas.microsoft.com/office/drawing/2014/main" val="1360191253"/>
                  </a:ext>
                </a:extLst>
              </a:tr>
              <a:tr h="634755">
                <a:tc>
                  <a:txBody>
                    <a:bodyPr/>
                    <a:lstStyle/>
                    <a:p>
                      <a:r>
                        <a:rPr lang="en-GB" dirty="0"/>
                        <a:t>Sample mean (x)</a:t>
                      </a:r>
                    </a:p>
                  </a:txBody>
                  <a:tcPr/>
                </a:tc>
                <a:tc>
                  <a:txBody>
                    <a:bodyPr/>
                    <a:lstStyle/>
                    <a:p>
                      <a:r>
                        <a:rPr lang="en-GB" dirty="0"/>
                        <a:t>20.00</a:t>
                      </a:r>
                    </a:p>
                  </a:txBody>
                  <a:tcPr/>
                </a:tc>
                <a:tc>
                  <a:txBody>
                    <a:bodyPr/>
                    <a:lstStyle/>
                    <a:p>
                      <a:r>
                        <a:rPr lang="en-GB" dirty="0"/>
                        <a:t>20.02</a:t>
                      </a:r>
                    </a:p>
                  </a:txBody>
                  <a:tcPr/>
                </a:tc>
                <a:tc>
                  <a:txBody>
                    <a:bodyPr/>
                    <a:lstStyle/>
                    <a:p>
                      <a:r>
                        <a:rPr lang="en-GB" dirty="0"/>
                        <a:t>20.02</a:t>
                      </a:r>
                    </a:p>
                  </a:txBody>
                  <a:tcPr/>
                </a:tc>
                <a:tc>
                  <a:txBody>
                    <a:bodyPr/>
                    <a:lstStyle/>
                    <a:p>
                      <a:r>
                        <a:rPr lang="en-GB" dirty="0"/>
                        <a:t>20.02</a:t>
                      </a:r>
                    </a:p>
                  </a:txBody>
                  <a:tcPr/>
                </a:tc>
                <a:tc>
                  <a:txBody>
                    <a:bodyPr/>
                    <a:lstStyle/>
                    <a:p>
                      <a:r>
                        <a:rPr lang="en-GB" dirty="0"/>
                        <a:t>20.02</a:t>
                      </a:r>
                    </a:p>
                  </a:txBody>
                  <a:tcPr/>
                </a:tc>
                <a:extLst>
                  <a:ext uri="{0D108BD9-81ED-4DB2-BD59-A6C34878D82A}">
                    <a16:rowId xmlns:a16="http://schemas.microsoft.com/office/drawing/2014/main" val="459710850"/>
                  </a:ext>
                </a:extLst>
              </a:tr>
              <a:tr h="526866">
                <a:tc>
                  <a:txBody>
                    <a:bodyPr/>
                    <a:lstStyle/>
                    <a:p>
                      <a:r>
                        <a:rPr lang="en-GB" dirty="0"/>
                        <a:t>Sample mean (y)</a:t>
                      </a:r>
                    </a:p>
                  </a:txBody>
                  <a:tcPr/>
                </a:tc>
                <a:tc>
                  <a:txBody>
                    <a:bodyPr/>
                    <a:lstStyle/>
                    <a:p>
                      <a:r>
                        <a:rPr lang="en-GB" dirty="0"/>
                        <a:t>15.00</a:t>
                      </a:r>
                    </a:p>
                  </a:txBody>
                  <a:tcPr/>
                </a:tc>
                <a:tc>
                  <a:txBody>
                    <a:bodyPr/>
                    <a:lstStyle/>
                    <a:p>
                      <a:r>
                        <a:rPr lang="en-GB" dirty="0"/>
                        <a:t>14.98</a:t>
                      </a:r>
                    </a:p>
                  </a:txBody>
                  <a:tcPr/>
                </a:tc>
                <a:tc>
                  <a:txBody>
                    <a:bodyPr/>
                    <a:lstStyle/>
                    <a:p>
                      <a:r>
                        <a:rPr lang="en-GB" dirty="0"/>
                        <a:t>14.98</a:t>
                      </a:r>
                    </a:p>
                  </a:txBody>
                  <a:tcPr/>
                </a:tc>
                <a:tc>
                  <a:txBody>
                    <a:bodyPr/>
                    <a:lstStyle/>
                    <a:p>
                      <a:r>
                        <a:rPr lang="en-GB" dirty="0"/>
                        <a:t>15.01</a:t>
                      </a:r>
                    </a:p>
                  </a:txBody>
                  <a:tcPr/>
                </a:tc>
                <a:tc>
                  <a:txBody>
                    <a:bodyPr/>
                    <a:lstStyle/>
                    <a:p>
                      <a:r>
                        <a:rPr lang="en-GB" dirty="0"/>
                        <a:t>14.99</a:t>
                      </a:r>
                    </a:p>
                  </a:txBody>
                  <a:tcPr/>
                </a:tc>
                <a:extLst>
                  <a:ext uri="{0D108BD9-81ED-4DB2-BD59-A6C34878D82A}">
                    <a16:rowId xmlns:a16="http://schemas.microsoft.com/office/drawing/2014/main" val="3282918034"/>
                  </a:ext>
                </a:extLst>
              </a:tr>
              <a:tr h="646808">
                <a:tc>
                  <a:txBody>
                    <a:bodyPr/>
                    <a:lstStyle/>
                    <a:p>
                      <a:r>
                        <a:rPr lang="en-GB" dirty="0"/>
                        <a:t>Variance (x)</a:t>
                      </a:r>
                    </a:p>
                  </a:txBody>
                  <a:tcPr/>
                </a:tc>
                <a:tc>
                  <a:txBody>
                    <a:bodyPr/>
                    <a:lstStyle/>
                    <a:p>
                      <a:r>
                        <a:rPr lang="en-GB" dirty="0"/>
                        <a:t>25.00</a:t>
                      </a:r>
                    </a:p>
                  </a:txBody>
                  <a:tcPr/>
                </a:tc>
                <a:tc>
                  <a:txBody>
                    <a:bodyPr/>
                    <a:lstStyle/>
                    <a:p>
                      <a:r>
                        <a:rPr lang="en-GB" dirty="0"/>
                        <a:t>24.86</a:t>
                      </a:r>
                    </a:p>
                  </a:txBody>
                  <a:tcPr/>
                </a:tc>
                <a:tc>
                  <a:txBody>
                    <a:bodyPr/>
                    <a:lstStyle/>
                    <a:p>
                      <a:r>
                        <a:rPr lang="en-GB" b="1" dirty="0"/>
                        <a:t>-6.33</a:t>
                      </a:r>
                    </a:p>
                  </a:txBody>
                  <a:tcPr/>
                </a:tc>
                <a:tc>
                  <a:txBody>
                    <a:bodyPr/>
                    <a:lstStyle/>
                    <a:p>
                      <a:r>
                        <a:rPr lang="en-GB" dirty="0"/>
                        <a:t>24.91</a:t>
                      </a:r>
                    </a:p>
                  </a:txBody>
                  <a:tcPr/>
                </a:tc>
                <a:tc>
                  <a:txBody>
                    <a:bodyPr/>
                    <a:lstStyle/>
                    <a:p>
                      <a:r>
                        <a:rPr lang="en-GB" dirty="0"/>
                        <a:t>24.66</a:t>
                      </a:r>
                    </a:p>
                  </a:txBody>
                  <a:tcPr/>
                </a:tc>
                <a:extLst>
                  <a:ext uri="{0D108BD9-81ED-4DB2-BD59-A6C34878D82A}">
                    <a16:rowId xmlns:a16="http://schemas.microsoft.com/office/drawing/2014/main" val="1010000023"/>
                  </a:ext>
                </a:extLst>
              </a:tr>
              <a:tr h="646808">
                <a:tc>
                  <a:txBody>
                    <a:bodyPr/>
                    <a:lstStyle/>
                    <a:p>
                      <a:r>
                        <a:rPr lang="en-GB" dirty="0"/>
                        <a:t>Variance (y)</a:t>
                      </a:r>
                    </a:p>
                  </a:txBody>
                  <a:tcPr/>
                </a:tc>
                <a:tc>
                  <a:txBody>
                    <a:bodyPr/>
                    <a:lstStyle/>
                    <a:p>
                      <a:r>
                        <a:rPr lang="en-GB" dirty="0"/>
                        <a:t>40.00</a:t>
                      </a:r>
                    </a:p>
                  </a:txBody>
                  <a:tcPr/>
                </a:tc>
                <a:tc>
                  <a:txBody>
                    <a:bodyPr/>
                    <a:lstStyle/>
                    <a:p>
                      <a:r>
                        <a:rPr lang="en-GB" b="0" dirty="0"/>
                        <a:t>40.44</a:t>
                      </a:r>
                    </a:p>
                  </a:txBody>
                  <a:tcPr/>
                </a:tc>
                <a:tc>
                  <a:txBody>
                    <a:bodyPr/>
                    <a:lstStyle/>
                    <a:p>
                      <a:r>
                        <a:rPr lang="en-GB" b="1" dirty="0"/>
                        <a:t>19.95</a:t>
                      </a:r>
                    </a:p>
                  </a:txBody>
                  <a:tcPr/>
                </a:tc>
                <a:tc>
                  <a:txBody>
                    <a:bodyPr/>
                    <a:lstStyle/>
                    <a:p>
                      <a:r>
                        <a:rPr lang="en-GB" b="0" dirty="0"/>
                        <a:t>40.40</a:t>
                      </a:r>
                    </a:p>
                  </a:txBody>
                  <a:tcPr/>
                </a:tc>
                <a:tc>
                  <a:txBody>
                    <a:bodyPr/>
                    <a:lstStyle/>
                    <a:p>
                      <a:r>
                        <a:rPr lang="en-GB" b="0" dirty="0"/>
                        <a:t>39.75</a:t>
                      </a:r>
                    </a:p>
                  </a:txBody>
                  <a:tcPr/>
                </a:tc>
                <a:extLst>
                  <a:ext uri="{0D108BD9-81ED-4DB2-BD59-A6C34878D82A}">
                    <a16:rowId xmlns:a16="http://schemas.microsoft.com/office/drawing/2014/main" val="1005550554"/>
                  </a:ext>
                </a:extLst>
              </a:tr>
              <a:tr h="646808">
                <a:tc>
                  <a:txBody>
                    <a:bodyPr/>
                    <a:lstStyle/>
                    <a:p>
                      <a:r>
                        <a:rPr lang="en-GB" dirty="0"/>
                        <a:t>Covariance (x-y)</a:t>
                      </a:r>
                    </a:p>
                  </a:txBody>
                  <a:tcPr/>
                </a:tc>
                <a:tc>
                  <a:txBody>
                    <a:bodyPr/>
                    <a:lstStyle/>
                    <a:p>
                      <a:r>
                        <a:rPr lang="en-GB" dirty="0"/>
                        <a:t>-.40</a:t>
                      </a:r>
                    </a:p>
                  </a:txBody>
                  <a:tcPr/>
                </a:tc>
                <a:tc>
                  <a:txBody>
                    <a:bodyPr/>
                    <a:lstStyle/>
                    <a:p>
                      <a:r>
                        <a:rPr lang="en-GB" b="0" dirty="0"/>
                        <a:t>-.40</a:t>
                      </a:r>
                    </a:p>
                  </a:txBody>
                  <a:tcPr/>
                </a:tc>
                <a:tc>
                  <a:txBody>
                    <a:bodyPr/>
                    <a:lstStyle/>
                    <a:p>
                      <a:r>
                        <a:rPr lang="en-GB" b="1" dirty="0"/>
                        <a:t>-.28</a:t>
                      </a:r>
                    </a:p>
                  </a:txBody>
                  <a:tcPr/>
                </a:tc>
                <a:tc>
                  <a:txBody>
                    <a:bodyPr/>
                    <a:lstStyle/>
                    <a:p>
                      <a:r>
                        <a:rPr lang="en-GB" dirty="0"/>
                        <a:t>-.40</a:t>
                      </a:r>
                    </a:p>
                  </a:txBody>
                  <a:tcPr/>
                </a:tc>
                <a:tc>
                  <a:txBody>
                    <a:bodyPr/>
                    <a:lstStyle/>
                    <a:p>
                      <a:r>
                        <a:rPr lang="en-GB" dirty="0"/>
                        <a:t>-.40</a:t>
                      </a:r>
                    </a:p>
                  </a:txBody>
                  <a:tcPr/>
                </a:tc>
                <a:extLst>
                  <a:ext uri="{0D108BD9-81ED-4DB2-BD59-A6C34878D82A}">
                    <a16:rowId xmlns:a16="http://schemas.microsoft.com/office/drawing/2014/main" val="1305512881"/>
                  </a:ext>
                </a:extLst>
              </a:tr>
            </a:tbl>
          </a:graphicData>
        </a:graphic>
      </p:graphicFrame>
      <p:sp>
        <p:nvSpPr>
          <p:cNvPr id="3" name="TextBox 2">
            <a:extLst>
              <a:ext uri="{FF2B5EF4-FFF2-40B4-BE49-F238E27FC236}">
                <a16:creationId xmlns:a16="http://schemas.microsoft.com/office/drawing/2014/main" id="{5A00D33E-AB87-2E9A-C2DD-4A9C98216B6B}"/>
              </a:ext>
            </a:extLst>
          </p:cNvPr>
          <p:cNvSpPr txBox="1"/>
          <p:nvPr/>
        </p:nvSpPr>
        <p:spPr>
          <a:xfrm>
            <a:off x="132346" y="6350239"/>
            <a:ext cx="5390147" cy="369332"/>
          </a:xfrm>
          <a:prstGeom prst="rect">
            <a:avLst/>
          </a:prstGeom>
          <a:noFill/>
        </p:spPr>
        <p:txBody>
          <a:bodyPr wrap="square" rtlCol="0">
            <a:spAutoFit/>
          </a:bodyPr>
          <a:lstStyle/>
          <a:p>
            <a:r>
              <a:rPr lang="en-GB" b="1" dirty="0"/>
              <a:t>*bold = at least 10% difference from true value</a:t>
            </a:r>
          </a:p>
        </p:txBody>
      </p:sp>
    </p:spTree>
    <p:extLst>
      <p:ext uri="{BB962C8B-B14F-4D97-AF65-F5344CB8AC3E}">
        <p14:creationId xmlns:p14="http://schemas.microsoft.com/office/powerpoint/2010/main" val="144061755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5681</TotalTime>
  <Words>3774</Words>
  <Application>Microsoft Office PowerPoint</Application>
  <PresentationFormat>Widescreen</PresentationFormat>
  <Paragraphs>490</Paragraphs>
  <Slides>31</Slides>
  <Notes>14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31</vt:i4>
      </vt:variant>
    </vt:vector>
  </HeadingPairs>
  <TitlesOfParts>
    <vt:vector size="38" baseType="lpstr">
      <vt:lpstr>Arial</vt:lpstr>
      <vt:lpstr>Calibri</vt:lpstr>
      <vt:lpstr>Calibri Light</vt:lpstr>
      <vt:lpstr>Google Sans</vt:lpstr>
      <vt:lpstr>lato</vt:lpstr>
      <vt:lpstr>robotoregular</vt:lpstr>
      <vt:lpstr>Office Theme</vt:lpstr>
      <vt:lpstr>Much ado about nothing:</vt:lpstr>
      <vt:lpstr>Course aims</vt:lpstr>
      <vt:lpstr>Confession space</vt:lpstr>
      <vt:lpstr>How do we identify something that doesn’t exist? </vt:lpstr>
      <vt:lpstr>Labelling something that doesn’t exist - missing data categories (Rubin, 1987)</vt:lpstr>
      <vt:lpstr>Shakespearian imputation</vt:lpstr>
      <vt:lpstr>Coding time</vt:lpstr>
      <vt:lpstr>Missing data option and missing data consequences</vt:lpstr>
      <vt:lpstr>Simulated MCAR estimates</vt:lpstr>
      <vt:lpstr>Simulated MCAR estimates</vt:lpstr>
      <vt:lpstr>Coding and visualising effects on MCAR data</vt:lpstr>
      <vt:lpstr>Missing data option and missing data consequences</vt:lpstr>
      <vt:lpstr>Simulated MAR estimates</vt:lpstr>
      <vt:lpstr>Simulated MAR estimates</vt:lpstr>
      <vt:lpstr>Coding and visualising effects on MAR data</vt:lpstr>
      <vt:lpstr>MNAR missing data options and missing data consequences</vt:lpstr>
      <vt:lpstr>Simulated MNAR estimates</vt:lpstr>
      <vt:lpstr>Simulated MNAR estimates</vt:lpstr>
      <vt:lpstr>Coding and visualising effects on MNAR data</vt:lpstr>
      <vt:lpstr>End of part 1</vt:lpstr>
      <vt:lpstr>Part 2</vt:lpstr>
      <vt:lpstr>Imputation consideration</vt:lpstr>
      <vt:lpstr>Multiple Imputation Stages (Enders, 2022)</vt:lpstr>
      <vt:lpstr>Details of multiple imputation</vt:lpstr>
      <vt:lpstr>How many imputations are needed?</vt:lpstr>
      <vt:lpstr>Predictive Mean Matching (PMM)</vt:lpstr>
      <vt:lpstr>Coding</vt:lpstr>
      <vt:lpstr>Reporting missing data fundamentals*</vt:lpstr>
      <vt:lpstr>Missing data research opportunities</vt:lpstr>
      <vt:lpstr>Part 2  Summary</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Much ado about nothing:</dc:title>
  <dc:creator>Rhys Davies</dc:creator>
  <cp:lastModifiedBy>Rhys Davies</cp:lastModifiedBy>
  <cp:revision>17</cp:revision>
  <dcterms:created xsi:type="dcterms:W3CDTF">2023-09-21T16:08:24Z</dcterms:created>
  <dcterms:modified xsi:type="dcterms:W3CDTF">2023-10-24T14:48:14Z</dcterms:modified>
</cp:coreProperties>
</file>